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7"/>
  </p:notesMasterIdLst>
  <p:handoutMasterIdLst>
    <p:handoutMasterId r:id="rId18"/>
  </p:handoutMasterIdLst>
  <p:sldIdLst>
    <p:sldId id="310" r:id="rId3"/>
    <p:sldId id="321" r:id="rId4"/>
    <p:sldId id="442" r:id="rId5"/>
    <p:sldId id="441" r:id="rId6"/>
    <p:sldId id="448" r:id="rId7"/>
    <p:sldId id="443" r:id="rId8"/>
    <p:sldId id="451" r:id="rId9"/>
    <p:sldId id="444" r:id="rId10"/>
    <p:sldId id="445" r:id="rId11"/>
    <p:sldId id="446" r:id="rId12"/>
    <p:sldId id="447" r:id="rId13"/>
    <p:sldId id="425" r:id="rId14"/>
    <p:sldId id="449" r:id="rId15"/>
    <p:sldId id="450" r:id="rId1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C3D"/>
    <a:srgbClr val="99FF66"/>
    <a:srgbClr val="589A00"/>
    <a:srgbClr val="FFFFFF"/>
    <a:srgbClr val="045905"/>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18" autoAdjust="0"/>
  </p:normalViewPr>
  <p:slideViewPr>
    <p:cSldViewPr>
      <p:cViewPr varScale="1">
        <p:scale>
          <a:sx n="105" d="100"/>
          <a:sy n="105" d="100"/>
        </p:scale>
        <p:origin x="19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2076"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en-GB" dirty="0"/>
          </a:p>
        </p:txBody>
      </p:sp>
      <p:sp>
        <p:nvSpPr>
          <p:cNvPr id="3" name="Date Placeholder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A97E748E-B254-421C-AF00-1E7BAB7BE8BE}" type="datetimeFigureOut">
              <a:rPr lang="en-GB" smtClean="0"/>
              <a:t>28/05/2026</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2" tIns="45716" rIns="91432" bIns="45716" rtlCol="0" anchor="b"/>
          <a:lstStyle>
            <a:lvl1pPr algn="r">
              <a:defRPr sz="1200"/>
            </a:lvl1pPr>
          </a:lstStyle>
          <a:p>
            <a:fld id="{1A956537-93AB-48AC-8030-5AD015F049DF}" type="slidenum">
              <a:rPr lang="en-GB" smtClean="0"/>
              <a:t>‹#›</a:t>
            </a:fld>
            <a:endParaRPr lang="en-GB" dirty="0"/>
          </a:p>
        </p:txBody>
      </p:sp>
    </p:spTree>
    <p:extLst>
      <p:ext uri="{BB962C8B-B14F-4D97-AF65-F5344CB8AC3E}">
        <p14:creationId xmlns:p14="http://schemas.microsoft.com/office/powerpoint/2010/main" val="173203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F1871A04-7C93-4730-9435-47A807C125E2}" type="datetimeFigureOut">
              <a:rPr lang="en-GB" smtClean="0"/>
              <a:t>28/05/2026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22B08833-FC68-4A77-B9C0-E07FC9BAABA9}" type="slidenum">
              <a:rPr lang="en-GB" smtClean="0"/>
              <a:t>‹#›</a:t>
            </a:fld>
            <a:endParaRPr lang="en-GB" dirty="0"/>
          </a:p>
        </p:txBody>
      </p:sp>
    </p:spTree>
    <p:extLst>
      <p:ext uri="{BB962C8B-B14F-4D97-AF65-F5344CB8AC3E}">
        <p14:creationId xmlns:p14="http://schemas.microsoft.com/office/powerpoint/2010/main" val="386518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46E63-867A-ED4D-B5C8-FC231ED542EF}" type="slidenum">
              <a:rPr lang="en-US" smtClean="0"/>
              <a:t>1</a:t>
            </a:fld>
            <a:endParaRPr lang="en-US" dirty="0"/>
          </a:p>
        </p:txBody>
      </p:sp>
    </p:spTree>
    <p:extLst>
      <p:ext uri="{BB962C8B-B14F-4D97-AF65-F5344CB8AC3E}">
        <p14:creationId xmlns:p14="http://schemas.microsoft.com/office/powerpoint/2010/main" val="97633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7572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4220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2867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408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6608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5942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795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614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2292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2335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4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12490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54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228600" y="60198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dirty="0"/>
          </a:p>
        </p:txBody>
      </p:sp>
      <p:sp>
        <p:nvSpPr>
          <p:cNvPr id="1040" name="Rectangle 16"/>
          <p:cNvSpPr>
            <a:spLocks noChangeArrowheads="1"/>
          </p:cNvSpPr>
          <p:nvPr userDrawn="1"/>
        </p:nvSpPr>
        <p:spPr bwMode="auto">
          <a:xfrm>
            <a:off x="2209800" y="58674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dirty="0"/>
          </a:p>
        </p:txBody>
      </p:sp>
      <p:pic>
        <p:nvPicPr>
          <p:cNvPr id="1041" name="Picture 17"/>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1042" name="Rectangle 18"/>
          <p:cNvSpPr>
            <a:spLocks noChangeArrowheads="1"/>
          </p:cNvSpPr>
          <p:nvPr userDrawn="1"/>
        </p:nvSpPr>
        <p:spPr bwMode="auto">
          <a:xfrm>
            <a:off x="-2708275" y="-1108075"/>
            <a:ext cx="184150" cy="457200"/>
          </a:xfrm>
          <a:prstGeom prst="rect">
            <a:avLst/>
          </a:prstGeom>
          <a:noFill/>
          <a:ln w="9525">
            <a:noFill/>
            <a:miter lim="800000"/>
            <a:headEnd/>
            <a:tailEnd/>
          </a:ln>
          <a:effectLst/>
        </p:spPr>
        <p:txBody>
          <a:bodyPr wrap="none">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b="1">
          <a:solidFill>
            <a:srgbClr val="045905"/>
          </a:solidFill>
          <a:latin typeface="+mj-lt"/>
          <a:ea typeface="+mj-ea"/>
          <a:cs typeface="+mj-cs"/>
        </a:defRPr>
      </a:lvl1pPr>
      <a:lvl2pPr algn="l" rtl="0" fontAlgn="base">
        <a:spcBef>
          <a:spcPct val="0"/>
        </a:spcBef>
        <a:spcAft>
          <a:spcPct val="0"/>
        </a:spcAft>
        <a:defRPr sz="4400" b="1">
          <a:solidFill>
            <a:srgbClr val="045905"/>
          </a:solidFill>
          <a:latin typeface="Myriad Roman" charset="0"/>
        </a:defRPr>
      </a:lvl2pPr>
      <a:lvl3pPr algn="l" rtl="0" fontAlgn="base">
        <a:spcBef>
          <a:spcPct val="0"/>
        </a:spcBef>
        <a:spcAft>
          <a:spcPct val="0"/>
        </a:spcAft>
        <a:defRPr sz="4400" b="1">
          <a:solidFill>
            <a:srgbClr val="045905"/>
          </a:solidFill>
          <a:latin typeface="Myriad Roman" charset="0"/>
        </a:defRPr>
      </a:lvl3pPr>
      <a:lvl4pPr algn="l" rtl="0" fontAlgn="base">
        <a:spcBef>
          <a:spcPct val="0"/>
        </a:spcBef>
        <a:spcAft>
          <a:spcPct val="0"/>
        </a:spcAft>
        <a:defRPr sz="4400" b="1">
          <a:solidFill>
            <a:srgbClr val="045905"/>
          </a:solidFill>
          <a:latin typeface="Myriad Roman" charset="0"/>
        </a:defRPr>
      </a:lvl4pPr>
      <a:lvl5pPr algn="l" rtl="0" fontAlgn="base">
        <a:spcBef>
          <a:spcPct val="0"/>
        </a:spcBef>
        <a:spcAft>
          <a:spcPct val="0"/>
        </a:spcAft>
        <a:defRPr sz="4400" b="1">
          <a:solidFill>
            <a:srgbClr val="045905"/>
          </a:solidFill>
          <a:latin typeface="Myriad Roman" charset="0"/>
        </a:defRPr>
      </a:lvl5pPr>
      <a:lvl6pPr marL="457200" algn="l" rtl="0" fontAlgn="base">
        <a:spcBef>
          <a:spcPct val="0"/>
        </a:spcBef>
        <a:spcAft>
          <a:spcPct val="0"/>
        </a:spcAft>
        <a:defRPr sz="4400" b="1">
          <a:solidFill>
            <a:srgbClr val="045905"/>
          </a:solidFill>
          <a:latin typeface="Myriad Roman" charset="0"/>
        </a:defRPr>
      </a:lvl6pPr>
      <a:lvl7pPr marL="914400" algn="l" rtl="0" fontAlgn="base">
        <a:spcBef>
          <a:spcPct val="0"/>
        </a:spcBef>
        <a:spcAft>
          <a:spcPct val="0"/>
        </a:spcAft>
        <a:defRPr sz="4400" b="1">
          <a:solidFill>
            <a:srgbClr val="045905"/>
          </a:solidFill>
          <a:latin typeface="Myriad Roman" charset="0"/>
        </a:defRPr>
      </a:lvl7pPr>
      <a:lvl8pPr marL="1371600" algn="l" rtl="0" fontAlgn="base">
        <a:spcBef>
          <a:spcPct val="0"/>
        </a:spcBef>
        <a:spcAft>
          <a:spcPct val="0"/>
        </a:spcAft>
        <a:defRPr sz="4400" b="1">
          <a:solidFill>
            <a:srgbClr val="045905"/>
          </a:solidFill>
          <a:latin typeface="Myriad Roman" charset="0"/>
        </a:defRPr>
      </a:lvl8pPr>
      <a:lvl9pPr marL="1828800" algn="l" rtl="0" fontAlgn="base">
        <a:spcBef>
          <a:spcPct val="0"/>
        </a:spcBef>
        <a:spcAft>
          <a:spcPct val="0"/>
        </a:spcAft>
        <a:defRPr sz="4400" b="1">
          <a:solidFill>
            <a:srgbClr val="045905"/>
          </a:solidFill>
          <a:latin typeface="Myriad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228600" y="60198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dirty="0">
              <a:solidFill>
                <a:srgbClr val="000000"/>
              </a:solidFill>
            </a:endParaRPr>
          </a:p>
        </p:txBody>
      </p:sp>
      <p:sp>
        <p:nvSpPr>
          <p:cNvPr id="1040" name="Rectangle 16"/>
          <p:cNvSpPr>
            <a:spLocks noChangeArrowheads="1"/>
          </p:cNvSpPr>
          <p:nvPr userDrawn="1"/>
        </p:nvSpPr>
        <p:spPr bwMode="auto">
          <a:xfrm>
            <a:off x="2209800" y="58674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dirty="0">
              <a:solidFill>
                <a:srgbClr val="000000"/>
              </a:solidFill>
            </a:endParaRPr>
          </a:p>
        </p:txBody>
      </p:sp>
      <p:pic>
        <p:nvPicPr>
          <p:cNvPr id="1041" name="Picture 17"/>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66977" y="-99392"/>
            <a:ext cx="9247489" cy="6943256"/>
          </a:xfrm>
          <a:prstGeom prst="rect">
            <a:avLst/>
          </a:prstGeom>
          <a:noFill/>
        </p:spPr>
      </p:pic>
      <p:sp>
        <p:nvSpPr>
          <p:cNvPr id="1042" name="Rectangle 18"/>
          <p:cNvSpPr>
            <a:spLocks noChangeArrowheads="1"/>
          </p:cNvSpPr>
          <p:nvPr userDrawn="1"/>
        </p:nvSpPr>
        <p:spPr bwMode="auto">
          <a:xfrm>
            <a:off x="-2708275" y="-110807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pic>
        <p:nvPicPr>
          <p:cNvPr id="7" name="Picture 17"/>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91890" y="-97846"/>
            <a:ext cx="9272401" cy="6954300"/>
          </a:xfrm>
          <a:prstGeom prst="rect">
            <a:avLst/>
          </a:prstGeom>
          <a:noFill/>
        </p:spPr>
      </p:pic>
      <p:pic>
        <p:nvPicPr>
          <p:cNvPr id="8" name="Picture 17"/>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91889" y="-99392"/>
            <a:ext cx="9285748" cy="6964311"/>
          </a:xfrm>
          <a:prstGeom prst="rect">
            <a:avLst/>
          </a:prstGeom>
          <a:noFill/>
        </p:spPr>
      </p:pic>
    </p:spTree>
    <p:extLst>
      <p:ext uri="{BB962C8B-B14F-4D97-AF65-F5344CB8AC3E}">
        <p14:creationId xmlns:p14="http://schemas.microsoft.com/office/powerpoint/2010/main" val="127754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rtl="0" fontAlgn="base">
        <a:spcBef>
          <a:spcPct val="0"/>
        </a:spcBef>
        <a:spcAft>
          <a:spcPct val="0"/>
        </a:spcAft>
        <a:defRPr sz="4400" b="1">
          <a:solidFill>
            <a:srgbClr val="045905"/>
          </a:solidFill>
          <a:latin typeface="+mj-lt"/>
          <a:ea typeface="+mj-ea"/>
          <a:cs typeface="+mj-cs"/>
        </a:defRPr>
      </a:lvl1pPr>
      <a:lvl2pPr algn="l" rtl="0" fontAlgn="base">
        <a:spcBef>
          <a:spcPct val="0"/>
        </a:spcBef>
        <a:spcAft>
          <a:spcPct val="0"/>
        </a:spcAft>
        <a:defRPr sz="4400" b="1">
          <a:solidFill>
            <a:srgbClr val="045905"/>
          </a:solidFill>
          <a:latin typeface="Myriad Roman" charset="0"/>
        </a:defRPr>
      </a:lvl2pPr>
      <a:lvl3pPr algn="l" rtl="0" fontAlgn="base">
        <a:spcBef>
          <a:spcPct val="0"/>
        </a:spcBef>
        <a:spcAft>
          <a:spcPct val="0"/>
        </a:spcAft>
        <a:defRPr sz="4400" b="1">
          <a:solidFill>
            <a:srgbClr val="045905"/>
          </a:solidFill>
          <a:latin typeface="Myriad Roman" charset="0"/>
        </a:defRPr>
      </a:lvl3pPr>
      <a:lvl4pPr algn="l" rtl="0" fontAlgn="base">
        <a:spcBef>
          <a:spcPct val="0"/>
        </a:spcBef>
        <a:spcAft>
          <a:spcPct val="0"/>
        </a:spcAft>
        <a:defRPr sz="4400" b="1">
          <a:solidFill>
            <a:srgbClr val="045905"/>
          </a:solidFill>
          <a:latin typeface="Myriad Roman" charset="0"/>
        </a:defRPr>
      </a:lvl4pPr>
      <a:lvl5pPr algn="l" rtl="0" fontAlgn="base">
        <a:spcBef>
          <a:spcPct val="0"/>
        </a:spcBef>
        <a:spcAft>
          <a:spcPct val="0"/>
        </a:spcAft>
        <a:defRPr sz="4400" b="1">
          <a:solidFill>
            <a:srgbClr val="045905"/>
          </a:solidFill>
          <a:latin typeface="Myriad Roman" charset="0"/>
        </a:defRPr>
      </a:lvl5pPr>
      <a:lvl6pPr marL="457200" algn="l" rtl="0" fontAlgn="base">
        <a:spcBef>
          <a:spcPct val="0"/>
        </a:spcBef>
        <a:spcAft>
          <a:spcPct val="0"/>
        </a:spcAft>
        <a:defRPr sz="4400" b="1">
          <a:solidFill>
            <a:srgbClr val="045905"/>
          </a:solidFill>
          <a:latin typeface="Myriad Roman" charset="0"/>
        </a:defRPr>
      </a:lvl6pPr>
      <a:lvl7pPr marL="914400" algn="l" rtl="0" fontAlgn="base">
        <a:spcBef>
          <a:spcPct val="0"/>
        </a:spcBef>
        <a:spcAft>
          <a:spcPct val="0"/>
        </a:spcAft>
        <a:defRPr sz="4400" b="1">
          <a:solidFill>
            <a:srgbClr val="045905"/>
          </a:solidFill>
          <a:latin typeface="Myriad Roman" charset="0"/>
        </a:defRPr>
      </a:lvl7pPr>
      <a:lvl8pPr marL="1371600" algn="l" rtl="0" fontAlgn="base">
        <a:spcBef>
          <a:spcPct val="0"/>
        </a:spcBef>
        <a:spcAft>
          <a:spcPct val="0"/>
        </a:spcAft>
        <a:defRPr sz="4400" b="1">
          <a:solidFill>
            <a:srgbClr val="045905"/>
          </a:solidFill>
          <a:latin typeface="Myriad Roman" charset="0"/>
        </a:defRPr>
      </a:lvl8pPr>
      <a:lvl9pPr marL="1828800" algn="l" rtl="0" fontAlgn="base">
        <a:spcBef>
          <a:spcPct val="0"/>
        </a:spcBef>
        <a:spcAft>
          <a:spcPct val="0"/>
        </a:spcAft>
        <a:defRPr sz="4400" b="1">
          <a:solidFill>
            <a:srgbClr val="045905"/>
          </a:solidFill>
          <a:latin typeface="Myriad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mailto:ArmadaleCommonGood@westlothian.gov.uk"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6"/>
            <a:ext cx="9313034" cy="6984776"/>
          </a:xfrm>
          <a:prstGeom prst="rect">
            <a:avLst/>
          </a:prstGeom>
        </p:spPr>
      </p:pic>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p>
        </p:txBody>
      </p:sp>
      <p:sp>
        <p:nvSpPr>
          <p:cNvPr id="10" name="TextBox 9"/>
          <p:cNvSpPr txBox="1"/>
          <p:nvPr/>
        </p:nvSpPr>
        <p:spPr>
          <a:xfrm>
            <a:off x="4283968" y="2405520"/>
            <a:ext cx="4471441" cy="3693319"/>
          </a:xfrm>
          <a:prstGeom prst="rect">
            <a:avLst/>
          </a:prstGeom>
          <a:noFill/>
        </p:spPr>
        <p:txBody>
          <a:bodyPr wrap="square" rtlCol="0">
            <a:spAutoFit/>
          </a:bodyPr>
          <a:lstStyle/>
          <a:p>
            <a:pPr algn="r"/>
            <a:r>
              <a:rPr lang="en-US" sz="2000" b="1" dirty="0">
                <a:solidFill>
                  <a:srgbClr val="045905"/>
                </a:solidFill>
                <a:latin typeface="Arial" panose="020B0604020202020204" pitchFamily="34" charset="0"/>
                <a:ea typeface="Calibri Light" charset="0"/>
                <a:cs typeface="Arial" panose="020B0604020202020204" pitchFamily="34" charset="0"/>
              </a:rPr>
              <a:t>ARMADALE SWIMMING POOL </a:t>
            </a:r>
          </a:p>
          <a:p>
            <a:pPr algn="r"/>
            <a:r>
              <a:rPr lang="en-US" sz="2000" b="1" dirty="0">
                <a:solidFill>
                  <a:srgbClr val="045905"/>
                </a:solidFill>
                <a:latin typeface="Arial" panose="020B0604020202020204" pitchFamily="34" charset="0"/>
                <a:ea typeface="Calibri Light" charset="0"/>
                <a:cs typeface="Arial" panose="020B0604020202020204" pitchFamily="34" charset="0"/>
              </a:rPr>
              <a:t>COMMON GOOD COMMUNITY CONSULTATION</a:t>
            </a:r>
          </a:p>
          <a:p>
            <a:pPr algn="r"/>
            <a:endParaRPr lang="en-US" sz="2000" b="1" dirty="0">
              <a:solidFill>
                <a:srgbClr val="045905"/>
              </a:solidFill>
              <a:latin typeface="Arial" panose="020B0604020202020204" pitchFamily="34" charset="0"/>
              <a:ea typeface="Calibri Light" charset="0"/>
              <a:cs typeface="Arial" panose="020B0604020202020204" pitchFamily="34" charset="0"/>
            </a:endParaRPr>
          </a:p>
          <a:p>
            <a:pPr algn="r"/>
            <a:r>
              <a:rPr lang="en-US" sz="2000" b="1" dirty="0">
                <a:solidFill>
                  <a:srgbClr val="045905"/>
                </a:solidFill>
                <a:latin typeface="Arial" panose="020B0604020202020204" pitchFamily="34" charset="0"/>
                <a:ea typeface="Calibri Light" charset="0"/>
                <a:cs typeface="Arial" panose="020B0604020202020204" pitchFamily="34" charset="0"/>
              </a:rPr>
              <a:t>Public Meeting – 14 April 2026 </a:t>
            </a:r>
          </a:p>
          <a:p>
            <a:pPr algn="r"/>
            <a:r>
              <a:rPr lang="en-US" sz="1800" b="1" dirty="0">
                <a:solidFill>
                  <a:srgbClr val="045905"/>
                </a:solidFill>
                <a:latin typeface="Arial" panose="020B0604020202020204" pitchFamily="34" charset="0"/>
                <a:ea typeface="Calibri Light" charset="0"/>
                <a:cs typeface="Arial" panose="020B0604020202020204" pitchFamily="34" charset="0"/>
              </a:rPr>
              <a:t>Armadale Academy </a:t>
            </a:r>
            <a:endParaRPr lang="en-US" sz="1600" b="1" dirty="0">
              <a:solidFill>
                <a:srgbClr val="045905"/>
              </a:solidFill>
              <a:latin typeface="Arial" panose="020B0604020202020204" pitchFamily="34" charset="0"/>
              <a:ea typeface="Calibri Light" charset="0"/>
              <a:cs typeface="Arial" panose="020B0604020202020204" pitchFamily="34" charset="0"/>
            </a:endParaRPr>
          </a:p>
          <a:p>
            <a:pPr algn="r"/>
            <a:endParaRPr lang="en-US" sz="1600" b="1" dirty="0">
              <a:solidFill>
                <a:srgbClr val="045905"/>
              </a:solidFill>
              <a:latin typeface="Arial" panose="020B0604020202020204" pitchFamily="34" charset="0"/>
              <a:ea typeface="Calibri Light" charset="0"/>
              <a:cs typeface="Arial" panose="020B0604020202020204" pitchFamily="34" charset="0"/>
            </a:endParaRPr>
          </a:p>
          <a:p>
            <a:pPr algn="r"/>
            <a:endParaRPr lang="en-US" sz="1600" b="1" dirty="0">
              <a:solidFill>
                <a:srgbClr val="045905"/>
              </a:solidFill>
              <a:latin typeface="Arial" panose="020B0604020202020204" pitchFamily="34" charset="0"/>
              <a:ea typeface="Calibri Light" charset="0"/>
              <a:cs typeface="Arial" panose="020B0604020202020204" pitchFamily="34" charset="0"/>
            </a:endParaRPr>
          </a:p>
          <a:p>
            <a:pPr algn="r"/>
            <a:r>
              <a:rPr lang="en-US" sz="1400" b="1" dirty="0">
                <a:solidFill>
                  <a:srgbClr val="045905"/>
                </a:solidFill>
                <a:latin typeface="Arial" panose="020B0604020202020204" pitchFamily="34" charset="0"/>
                <a:ea typeface="Calibri Light" charset="0"/>
                <a:cs typeface="Arial" panose="020B0604020202020204" pitchFamily="34" charset="0"/>
              </a:rPr>
              <a:t>Scott Hughes BSc. MRICS</a:t>
            </a:r>
          </a:p>
          <a:p>
            <a:pPr algn="r"/>
            <a:r>
              <a:rPr lang="en-US" sz="1400" b="1" dirty="0">
                <a:solidFill>
                  <a:srgbClr val="045905"/>
                </a:solidFill>
                <a:latin typeface="Arial" panose="020B0604020202020204" pitchFamily="34" charset="0"/>
                <a:ea typeface="Calibri Light" charset="0"/>
                <a:cs typeface="Arial" panose="020B0604020202020204" pitchFamily="34" charset="0"/>
              </a:rPr>
              <a:t>Interim Property Services Manager</a:t>
            </a:r>
          </a:p>
          <a:p>
            <a:pPr algn="r"/>
            <a:endParaRPr lang="en-US" sz="1400" b="1" dirty="0">
              <a:solidFill>
                <a:srgbClr val="045905"/>
              </a:solidFill>
              <a:latin typeface="Arial" panose="020B0604020202020204" pitchFamily="34" charset="0"/>
              <a:ea typeface="Calibri Light" charset="0"/>
              <a:cs typeface="Arial" panose="020B0604020202020204" pitchFamily="34" charset="0"/>
            </a:endParaRPr>
          </a:p>
          <a:p>
            <a:pPr algn="r"/>
            <a:r>
              <a:rPr lang="en-US" sz="1400" b="1" dirty="0">
                <a:solidFill>
                  <a:srgbClr val="045905"/>
                </a:solidFill>
                <a:latin typeface="Arial" panose="020B0604020202020204" pitchFamily="34" charset="0"/>
                <a:ea typeface="Calibri Light" charset="0"/>
                <a:cs typeface="Arial" panose="020B0604020202020204" pitchFamily="34" charset="0"/>
              </a:rPr>
              <a:t> </a:t>
            </a:r>
          </a:p>
          <a:p>
            <a:pPr algn="r"/>
            <a:endParaRPr lang="en-US" sz="1400" b="1" dirty="0">
              <a:solidFill>
                <a:srgbClr val="045905"/>
              </a:solidFill>
              <a:latin typeface="Arial" panose="020B0604020202020204" pitchFamily="34" charset="0"/>
              <a:ea typeface="Calibri Light" charset="0"/>
              <a:cs typeface="Arial" panose="020B0604020202020204" pitchFamily="34" charset="0"/>
            </a:endParaRPr>
          </a:p>
          <a:p>
            <a:pPr algn="r"/>
            <a:r>
              <a:rPr lang="en-US" sz="1600" b="1" dirty="0">
                <a:solidFill>
                  <a:srgbClr val="045905"/>
                </a:solidFill>
                <a:latin typeface="Arial" panose="020B0604020202020204" pitchFamily="34" charset="0"/>
                <a:ea typeface="Calibri Light"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259632" y="1468011"/>
            <a:ext cx="7056784" cy="3293209"/>
          </a:xfrm>
          <a:prstGeom prst="rect">
            <a:avLst/>
          </a:prstGeom>
          <a:noFill/>
        </p:spPr>
        <p:txBody>
          <a:bodyPr wrap="square" numCol="1" rtlCol="0">
            <a:spAutoFit/>
          </a:bodyPr>
          <a:lstStyle/>
          <a:p>
            <a:endParaRPr lang="en-GB" sz="2600" dirty="0">
              <a:solidFill>
                <a:srgbClr val="045905"/>
              </a:solidFill>
              <a:latin typeface="Calibri" panose="020F0502020204030204" pitchFamily="34" charset="0"/>
              <a:cs typeface="Arial" panose="020B0604020202020204" pitchFamily="34" charset="0"/>
            </a:endParaRPr>
          </a:p>
          <a:p>
            <a:r>
              <a:rPr lang="en-GB" sz="2600" dirty="0">
                <a:solidFill>
                  <a:srgbClr val="045905"/>
                </a:solidFill>
                <a:latin typeface="Calibri" panose="020F0502020204030204" pitchFamily="34" charset="0"/>
                <a:cs typeface="Arial" panose="020B0604020202020204" pitchFamily="34" charset="0"/>
              </a:rPr>
              <a:t> </a:t>
            </a:r>
            <a:br>
              <a:rPr lang="en-GB" sz="2600" dirty="0">
                <a:solidFill>
                  <a:srgbClr val="045905"/>
                </a:solidFill>
                <a:latin typeface="Calibri" panose="020F0502020204030204" pitchFamily="34" charset="0"/>
                <a:cs typeface="Arial" panose="020B0604020202020204" pitchFamily="34" charset="0"/>
              </a:rPr>
            </a:br>
            <a:endParaRPr lang="en-GB" sz="2600" dirty="0">
              <a:solidFill>
                <a:srgbClr val="045905"/>
              </a:solidFill>
              <a:latin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endParaRPr lang="en-GB" sz="2600" dirty="0">
              <a:solidFill>
                <a:srgbClr val="045905"/>
              </a:solidFill>
              <a:latin typeface="Calibri" panose="020F0502020204030204" pitchFamily="34" charset="0"/>
            </a:endParaRPr>
          </a:p>
        </p:txBody>
      </p:sp>
      <p:sp>
        <p:nvSpPr>
          <p:cNvPr id="2" name="Title 1"/>
          <p:cNvSpPr>
            <a:spLocks noGrp="1"/>
          </p:cNvSpPr>
          <p:nvPr>
            <p:ph type="title"/>
          </p:nvPr>
        </p:nvSpPr>
        <p:spPr>
          <a:xfrm>
            <a:off x="457200" y="274638"/>
            <a:ext cx="8229600" cy="922114"/>
          </a:xfrm>
        </p:spPr>
        <p:txBody>
          <a:bodyPr/>
          <a:lstStyle/>
          <a:p>
            <a:pPr algn="ctr"/>
            <a:r>
              <a:rPr lang="en-GB" sz="2400" dirty="0">
                <a:latin typeface="Arial" panose="020B0604020202020204" pitchFamily="34" charset="0"/>
                <a:cs typeface="Arial" panose="020B0604020202020204" pitchFamily="34" charset="0"/>
              </a:rPr>
              <a:t>HOW CAN I TAKE PART IN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THE CONSULTATION?</a:t>
            </a:r>
          </a:p>
        </p:txBody>
      </p:sp>
      <p:sp>
        <p:nvSpPr>
          <p:cNvPr id="3" name="Content Placeholder 2"/>
          <p:cNvSpPr>
            <a:spLocks noGrp="1"/>
          </p:cNvSpPr>
          <p:nvPr>
            <p:ph idx="1"/>
          </p:nvPr>
        </p:nvSpPr>
        <p:spPr>
          <a:xfrm>
            <a:off x="1475656" y="1468011"/>
            <a:ext cx="6840760" cy="4431983"/>
          </a:xfrm>
        </p:spPr>
        <p:txBody>
          <a:bodyPr/>
          <a:lstStyle/>
          <a:p>
            <a:pPr lvl="1" algn="just"/>
            <a:endParaRPr lang="en-GB" sz="16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15A1BA9-1BDC-48F1-83C1-48D47777EF25}"/>
              </a:ext>
            </a:extLst>
          </p:cNvPr>
          <p:cNvSpPr/>
          <p:nvPr/>
        </p:nvSpPr>
        <p:spPr>
          <a:xfrm>
            <a:off x="1583668" y="1344900"/>
            <a:ext cx="6624736" cy="4678204"/>
          </a:xfrm>
          <a:prstGeom prst="rect">
            <a:avLst/>
          </a:prstGeom>
        </p:spPr>
        <p:txBody>
          <a:bodyPr wrap="square">
            <a:spAutoFit/>
          </a:bodyPr>
          <a:lstStyle/>
          <a:p>
            <a:pPr marL="285750" indent="-285750">
              <a:buFont typeface="Arial" panose="020B0604020202020204" pitchFamily="34" charset="0"/>
              <a:buChar char="•"/>
            </a:pPr>
            <a:r>
              <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rPr>
              <a:t>Complete the online consultation survey</a:t>
            </a:r>
          </a:p>
          <a:p>
            <a:endPar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rPr>
              <a:t>Complete a paper copy of the survey (hand in to Armadale Partnership Centre or post to:</a:t>
            </a:r>
          </a:p>
          <a:p>
            <a:pPr marL="285750" indent="-285750">
              <a:buFont typeface="Arial" panose="020B0604020202020204" pitchFamily="34" charset="0"/>
              <a:buChar char="•"/>
            </a:pPr>
            <a:endPar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Scott Hughes </a:t>
            </a: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Interim Property Services Manager</a:t>
            </a: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Property Services </a:t>
            </a: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West Lothian Council </a:t>
            </a: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West Lothian Civic Centre </a:t>
            </a: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Howden South Road</a:t>
            </a: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Livingston</a:t>
            </a:r>
          </a:p>
          <a:p>
            <a:pPr lvl="1"/>
            <a:r>
              <a:rPr lang="en-GB" sz="1600" b="1" dirty="0">
                <a:solidFill>
                  <a:srgbClr val="2E6C3D"/>
                </a:solidFill>
                <a:latin typeface="Calibri" panose="020F0502020204030204" pitchFamily="34" charset="0"/>
                <a:ea typeface="Calibri" panose="020F0502020204030204" pitchFamily="34" charset="0"/>
                <a:cs typeface="Calibri" panose="020F0502020204030204" pitchFamily="34" charset="0"/>
              </a:rPr>
              <a:t>EH54 6FF</a:t>
            </a:r>
          </a:p>
          <a:p>
            <a:pPr marL="742950" lvl="1" indent="-285750">
              <a:buFont typeface="Arial" panose="020B0604020202020204" pitchFamily="34" charset="0"/>
              <a:buChar char="•"/>
            </a:pPr>
            <a:endParaRPr lang="en-GB" sz="16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rgbClr val="2E6C3D"/>
                </a:solidFill>
                <a:latin typeface="Calibri" panose="020F0502020204030204" pitchFamily="34" charset="0"/>
                <a:ea typeface="Calibri" panose="020F0502020204030204" pitchFamily="34" charset="0"/>
                <a:cs typeface="Calibri" panose="020F0502020204030204" pitchFamily="34" charset="0"/>
              </a:rPr>
              <a:t>Email your views to: </a:t>
            </a:r>
            <a:r>
              <a:rPr lang="en-GB" sz="1600" dirty="0">
                <a:solidFill>
                  <a:srgbClr val="2E6C3D"/>
                </a:solidFill>
                <a:latin typeface="Calibri" panose="020F0502020204030204" pitchFamily="34" charset="0"/>
                <a:ea typeface="Calibri" panose="020F0502020204030204" pitchFamily="34" charset="0"/>
                <a:cs typeface="Calibri" panose="020F0502020204030204" pitchFamily="34" charset="0"/>
                <a:hlinkClick r:id="rId3"/>
              </a:rPr>
              <a:t>ArmadaleCommonGood@westlothian.gov.uk</a:t>
            </a:r>
            <a:endParaRPr lang="en-GB" sz="16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rgbClr val="2E6C3D"/>
                </a:solidFill>
                <a:latin typeface="Calibri" panose="020F0502020204030204" pitchFamily="34" charset="0"/>
                <a:ea typeface="Calibri" panose="020F0502020204030204" pitchFamily="34" charset="0"/>
                <a:cs typeface="Calibri" panose="020F0502020204030204" pitchFamily="34" charset="0"/>
              </a:rPr>
              <a:t>Have your say tonight</a:t>
            </a:r>
          </a:p>
          <a:p>
            <a:pPr lvl="1"/>
            <a:endParaRPr lang="en-GB" sz="1600" dirty="0">
              <a:solidFill>
                <a:srgbClr val="2E6C3D"/>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0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259632" y="1468011"/>
            <a:ext cx="7056784" cy="4955203"/>
          </a:xfrm>
          <a:prstGeom prst="rect">
            <a:avLst/>
          </a:prstGeom>
          <a:noFill/>
        </p:spPr>
        <p:txBody>
          <a:bodyPr wrap="square" numCol="1" rtlCol="0">
            <a:spAutoFit/>
          </a:bodyPr>
          <a:lstStyle/>
          <a:p>
            <a:pPr marL="457200" indent="-457200" algn="just">
              <a:buFont typeface="Arial" panose="020B0604020202020204" pitchFamily="34" charset="0"/>
              <a:buChar char="•"/>
            </a:pPr>
            <a:r>
              <a:rPr lang="en-GB" dirty="0">
                <a:solidFill>
                  <a:srgbClr val="045905"/>
                </a:solidFill>
                <a:latin typeface="Calibri" panose="020F0502020204030204" pitchFamily="34" charset="0"/>
                <a:cs typeface="Arial" panose="020B0604020202020204" pitchFamily="34" charset="0"/>
              </a:rPr>
              <a:t>C</a:t>
            </a:r>
            <a:r>
              <a:rPr lang="en-GB" dirty="0">
                <a:solidFill>
                  <a:srgbClr val="045905"/>
                </a:solidFill>
                <a:latin typeface="Calibri" panose="020F0502020204030204" pitchFamily="34" charset="0"/>
              </a:rPr>
              <a:t>onsultation closes on Friday 22 May 2026</a:t>
            </a:r>
          </a:p>
          <a:p>
            <a:pPr marL="457200" indent="-457200" algn="just">
              <a:buFont typeface="Arial" panose="020B0604020202020204" pitchFamily="34" charset="0"/>
              <a:buChar char="•"/>
            </a:pPr>
            <a:r>
              <a:rPr lang="en-GB" dirty="0">
                <a:solidFill>
                  <a:srgbClr val="045905"/>
                </a:solidFill>
                <a:latin typeface="Calibri" panose="020F0502020204030204" pitchFamily="34" charset="0"/>
              </a:rPr>
              <a:t>Results of the then be reported to the Council Executive in June 2026</a:t>
            </a:r>
          </a:p>
          <a:p>
            <a:pPr marL="457200" indent="-457200" algn="just">
              <a:buFont typeface="Arial" panose="020B0604020202020204" pitchFamily="34" charset="0"/>
              <a:buChar char="•"/>
            </a:pPr>
            <a:r>
              <a:rPr lang="en-GB" dirty="0">
                <a:solidFill>
                  <a:srgbClr val="045905"/>
                </a:solidFill>
                <a:latin typeface="Calibri" panose="020F0502020204030204" pitchFamily="34" charset="0"/>
              </a:rPr>
              <a:t>Council Executive will then decided how the council intends to proceed</a:t>
            </a:r>
          </a:p>
          <a:p>
            <a:pPr marL="457200" indent="-457200" algn="just">
              <a:buFont typeface="Arial" panose="020B0604020202020204" pitchFamily="34" charset="0"/>
              <a:buChar char="•"/>
            </a:pPr>
            <a:r>
              <a:rPr lang="en-GB" dirty="0">
                <a:solidFill>
                  <a:srgbClr val="045905"/>
                </a:solidFill>
                <a:latin typeface="Calibri" panose="020F0502020204030204" pitchFamily="34" charset="0"/>
              </a:rPr>
              <a:t>“Inalienable” Common Good would require agreement of the Court of Session for the proposed course of action</a:t>
            </a:r>
          </a:p>
          <a:p>
            <a:pPr marL="457200" indent="-457200" algn="just">
              <a:buFont typeface="Arial" panose="020B0604020202020204" pitchFamily="34" charset="0"/>
              <a:buChar char="•"/>
            </a:pPr>
            <a:r>
              <a:rPr lang="en-GB" dirty="0">
                <a:solidFill>
                  <a:srgbClr val="045905"/>
                </a:solidFill>
                <a:latin typeface="Calibri" panose="020F0502020204030204" pitchFamily="34" charset="0"/>
              </a:rPr>
              <a:t>If Court approval is secured, the proposal would be implemented (advertise and invite offers and expressions of interest). </a:t>
            </a:r>
          </a:p>
          <a:p>
            <a:pPr marL="457200" indent="-457200" algn="just">
              <a:buFont typeface="Arial" panose="020B0604020202020204" pitchFamily="34" charset="0"/>
              <a:buChar char="•"/>
            </a:pPr>
            <a:endParaRPr lang="en-GB" sz="2600" dirty="0">
              <a:solidFill>
                <a:srgbClr val="045905"/>
              </a:solidFill>
              <a:latin typeface="Calibri" panose="020F0502020204030204" pitchFamily="34" charset="0"/>
            </a:endParaRPr>
          </a:p>
          <a:p>
            <a:pPr marL="457200" indent="-457200" algn="just">
              <a:buFont typeface="Arial" panose="020B0604020202020204" pitchFamily="34" charset="0"/>
              <a:buChar char="•"/>
            </a:pPr>
            <a:endParaRPr lang="en-GB" sz="2600" dirty="0">
              <a:solidFill>
                <a:srgbClr val="045905"/>
              </a:solidFill>
              <a:latin typeface="Calibri" panose="020F0502020204030204" pitchFamily="34" charset="0"/>
            </a:endParaRPr>
          </a:p>
        </p:txBody>
      </p:sp>
      <p:sp>
        <p:nvSpPr>
          <p:cNvPr id="2" name="Title 1"/>
          <p:cNvSpPr>
            <a:spLocks noGrp="1"/>
          </p:cNvSpPr>
          <p:nvPr>
            <p:ph type="title"/>
          </p:nvPr>
        </p:nvSpPr>
        <p:spPr>
          <a:xfrm>
            <a:off x="457200" y="274638"/>
            <a:ext cx="8229600" cy="922114"/>
          </a:xfrm>
        </p:spPr>
        <p:txBody>
          <a:bodyPr/>
          <a:lstStyle/>
          <a:p>
            <a:pPr algn="ctr"/>
            <a:r>
              <a:rPr lang="en-GB" sz="2400" dirty="0">
                <a:latin typeface="Arial" panose="020B0604020202020204" pitchFamily="34" charset="0"/>
                <a:cs typeface="Arial" panose="020B0604020202020204" pitchFamily="34" charset="0"/>
              </a:rPr>
              <a:t>WHAT HAPPENS NEXT?</a:t>
            </a:r>
          </a:p>
        </p:txBody>
      </p:sp>
    </p:spTree>
    <p:extLst>
      <p:ext uri="{BB962C8B-B14F-4D97-AF65-F5344CB8AC3E}">
        <p14:creationId xmlns:p14="http://schemas.microsoft.com/office/powerpoint/2010/main" val="23227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2636912"/>
            <a:ext cx="8229600" cy="4525963"/>
          </a:xfrm>
          <a:prstGeom prst="rect">
            <a:avLst/>
          </a:prstGeom>
        </p:spPr>
        <p:txBody>
          <a:bodyPr/>
          <a:lstStyle/>
          <a:p>
            <a:pPr marL="0" indent="0" algn="ctr">
              <a:buNone/>
            </a:pPr>
            <a:r>
              <a:rPr lang="en-GB" sz="4800" dirty="0">
                <a:latin typeface="Arial" panose="020B0604020202020204" pitchFamily="34" charset="0"/>
                <a:cs typeface="Arial" panose="020B0604020202020204" pitchFamily="34" charset="0"/>
              </a:rPr>
              <a:t>QUESTIONS FROM THE AUDIENCE </a:t>
            </a:r>
          </a:p>
        </p:txBody>
      </p:sp>
    </p:spTree>
    <p:extLst>
      <p:ext uri="{BB962C8B-B14F-4D97-AF65-F5344CB8AC3E}">
        <p14:creationId xmlns:p14="http://schemas.microsoft.com/office/powerpoint/2010/main" val="174970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844824"/>
            <a:ext cx="8229600" cy="4525963"/>
          </a:xfrm>
          <a:prstGeom prst="rect">
            <a:avLst/>
          </a:prstGeom>
        </p:spPr>
        <p:txBody>
          <a:bodyPr/>
          <a:lstStyle/>
          <a:p>
            <a:pPr marL="0" indent="0" algn="ctr">
              <a:buNone/>
            </a:pPr>
            <a:r>
              <a:rPr lang="en-GB" sz="4800" dirty="0">
                <a:latin typeface="Arial" panose="020B0604020202020204" pitchFamily="34" charset="0"/>
                <a:cs typeface="Arial" panose="020B0604020202020204" pitchFamily="34" charset="0"/>
              </a:rPr>
              <a:t>COMMENTS &amp; REPRESENTATIONS </a:t>
            </a:r>
          </a:p>
          <a:p>
            <a:pPr marL="0" indent="0" algn="ctr">
              <a:buNone/>
            </a:pPr>
            <a:r>
              <a:rPr lang="en-GB" sz="4800" dirty="0">
                <a:latin typeface="Arial" panose="020B0604020202020204" pitchFamily="34" charset="0"/>
                <a:cs typeface="Arial" panose="020B0604020202020204" pitchFamily="34" charset="0"/>
              </a:rPr>
              <a:t>FROM THE AUDIENCE </a:t>
            </a:r>
          </a:p>
        </p:txBody>
      </p:sp>
    </p:spTree>
    <p:extLst>
      <p:ext uri="{BB962C8B-B14F-4D97-AF65-F5344CB8AC3E}">
        <p14:creationId xmlns:p14="http://schemas.microsoft.com/office/powerpoint/2010/main" val="362735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836712"/>
            <a:ext cx="8229600" cy="4525963"/>
          </a:xfrm>
          <a:prstGeom prst="rect">
            <a:avLst/>
          </a:prstGeom>
        </p:spPr>
        <p:txBody>
          <a:bodyPr/>
          <a:lstStyle/>
          <a:p>
            <a:pPr marL="0" indent="0" algn="ctr">
              <a:buNone/>
            </a:pPr>
            <a:r>
              <a:rPr lang="en-GB" sz="4000" dirty="0">
                <a:latin typeface="Arial" panose="020B0604020202020204" pitchFamily="34" charset="0"/>
                <a:cs typeface="Arial" panose="020B0604020202020204" pitchFamily="34" charset="0"/>
              </a:rPr>
              <a:t>PLEASE CONTRIBUTE TO THE CONSULTATION BY 22 MAY 2026.</a:t>
            </a:r>
          </a:p>
          <a:p>
            <a:pPr marL="0" indent="0" algn="ctr">
              <a:buNone/>
            </a:pPr>
            <a:endParaRPr lang="en-GB" sz="4000" dirty="0">
              <a:latin typeface="Arial" panose="020B0604020202020204" pitchFamily="34" charset="0"/>
              <a:cs typeface="Arial" panose="020B0604020202020204" pitchFamily="34" charset="0"/>
            </a:endParaRPr>
          </a:p>
          <a:p>
            <a:pPr marL="0" indent="0" algn="ctr">
              <a:buNone/>
            </a:pPr>
            <a:r>
              <a:rPr lang="en-GB" sz="4000" dirty="0">
                <a:latin typeface="Arial" panose="020B0604020202020204" pitchFamily="34" charset="0"/>
                <a:cs typeface="Arial" panose="020B0604020202020204" pitchFamily="34" charset="0"/>
              </a:rPr>
              <a:t>THANK YOU FOR YOUR ATTENDANCE TONIGHT. </a:t>
            </a:r>
          </a:p>
        </p:txBody>
      </p:sp>
    </p:spTree>
    <p:extLst>
      <p:ext uri="{BB962C8B-B14F-4D97-AF65-F5344CB8AC3E}">
        <p14:creationId xmlns:p14="http://schemas.microsoft.com/office/powerpoint/2010/main" val="80914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192867" y="1052736"/>
            <a:ext cx="7560840" cy="4093428"/>
          </a:xfrm>
          <a:prstGeom prst="rect">
            <a:avLst/>
          </a:prstGeom>
          <a:noFill/>
        </p:spPr>
        <p:txBody>
          <a:bodyPr wrap="square" numCol="1" rtlCol="0">
            <a:spAutoFit/>
          </a:bodyPr>
          <a:lstStyle/>
          <a:p>
            <a:pPr marL="457200" indent="-457200" algn="just">
              <a:buFont typeface="Arial" panose="020B0604020202020204" pitchFamily="34" charset="0"/>
              <a:buChar char="•"/>
            </a:pPr>
            <a:r>
              <a:rPr lang="en-GB" sz="2600" dirty="0">
                <a:solidFill>
                  <a:srgbClr val="045905"/>
                </a:solidFill>
                <a:latin typeface="Calibri" panose="020F0502020204030204" pitchFamily="34" charset="0"/>
                <a:cs typeface="Arial" panose="020B0604020202020204" pitchFamily="34" charset="0"/>
              </a:rPr>
              <a:t>Fire alarm</a:t>
            </a:r>
          </a:p>
          <a:p>
            <a:pPr algn="just"/>
            <a:endParaRPr lang="en-GB" sz="2600" dirty="0">
              <a:solidFill>
                <a:srgbClr val="045905"/>
              </a:solidFill>
              <a:latin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n-GB" sz="2600" dirty="0">
                <a:solidFill>
                  <a:srgbClr val="045905"/>
                </a:solidFill>
                <a:latin typeface="Calibri" panose="020F0502020204030204" pitchFamily="34" charset="0"/>
                <a:cs typeface="Arial" panose="020B0604020202020204" pitchFamily="34" charset="0"/>
              </a:rPr>
              <a:t>Toilet facilities </a:t>
            </a:r>
          </a:p>
          <a:p>
            <a:pPr algn="just"/>
            <a:endParaRPr lang="en-GB" sz="2600" dirty="0">
              <a:solidFill>
                <a:srgbClr val="045905"/>
              </a:solidFill>
              <a:latin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n-GB" sz="2600" dirty="0">
                <a:solidFill>
                  <a:srgbClr val="045905"/>
                </a:solidFill>
                <a:latin typeface="Calibri" panose="020F0502020204030204" pitchFamily="34" charset="0"/>
                <a:cs typeface="Arial" panose="020B0604020202020204" pitchFamily="34" charset="0"/>
              </a:rPr>
              <a:t>Please do not record this meeting (minutes are being taken and will be reported)</a:t>
            </a:r>
          </a:p>
          <a:p>
            <a:pPr algn="just"/>
            <a:endParaRPr lang="en-GB" sz="2600" dirty="0">
              <a:solidFill>
                <a:srgbClr val="045905"/>
              </a:solidFill>
              <a:latin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n-GB" sz="2600" dirty="0">
                <a:solidFill>
                  <a:srgbClr val="045905"/>
                </a:solidFill>
                <a:latin typeface="Calibri" panose="020F0502020204030204" pitchFamily="34" charset="0"/>
                <a:cs typeface="Arial" panose="020B0604020202020204" pitchFamily="34" charset="0"/>
              </a:rPr>
              <a:t>Pre-election period: Scottish Parliamentary Election</a:t>
            </a:r>
          </a:p>
          <a:p>
            <a:pPr marL="457200" indent="-457200" algn="just">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n-GB" sz="2600" dirty="0">
                <a:solidFill>
                  <a:srgbClr val="045905"/>
                </a:solidFill>
                <a:latin typeface="Calibri" panose="020F0502020204030204" pitchFamily="34" charset="0"/>
                <a:cs typeface="Arial" panose="020B0604020202020204" pitchFamily="34" charset="0"/>
              </a:rPr>
              <a:t>Please be courteous and respectful</a:t>
            </a:r>
          </a:p>
        </p:txBody>
      </p:sp>
      <p:sp>
        <p:nvSpPr>
          <p:cNvPr id="2" name="Title 1"/>
          <p:cNvSpPr>
            <a:spLocks noGrp="1"/>
          </p:cNvSpPr>
          <p:nvPr>
            <p:ph type="title"/>
          </p:nvPr>
        </p:nvSpPr>
        <p:spPr>
          <a:xfrm>
            <a:off x="457200" y="274638"/>
            <a:ext cx="8229600" cy="634082"/>
          </a:xfrm>
        </p:spPr>
        <p:txBody>
          <a:bodyPr/>
          <a:lstStyle/>
          <a:p>
            <a:pPr algn="ctr"/>
            <a:r>
              <a:rPr lang="en-GB" sz="2400" dirty="0">
                <a:latin typeface="Arial" panose="020B0604020202020204" pitchFamily="34" charset="0"/>
                <a:cs typeface="Arial" panose="020B0604020202020204" pitchFamily="34" charset="0"/>
              </a:rPr>
              <a:t>HOUSEKEEPING</a:t>
            </a:r>
          </a:p>
        </p:txBody>
      </p:sp>
    </p:spTree>
    <p:extLst>
      <p:ext uri="{BB962C8B-B14F-4D97-AF65-F5344CB8AC3E}">
        <p14:creationId xmlns:p14="http://schemas.microsoft.com/office/powerpoint/2010/main" val="49617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403648" y="1468011"/>
            <a:ext cx="7056784" cy="4093428"/>
          </a:xfrm>
          <a:prstGeom prst="rect">
            <a:avLst/>
          </a:prstGeom>
          <a:noFill/>
        </p:spPr>
        <p:txBody>
          <a:bodyPr wrap="square" numCol="1" rtlCol="0">
            <a:spAutoFit/>
          </a:bodyPr>
          <a:lstStyle/>
          <a:p>
            <a:pPr marL="514350" indent="-514350" algn="just">
              <a:buFont typeface="+mj-lt"/>
              <a:buAutoNum type="arabicPeriod"/>
            </a:pPr>
            <a:r>
              <a:rPr lang="en-GB" sz="2600" dirty="0">
                <a:solidFill>
                  <a:srgbClr val="045905"/>
                </a:solidFill>
                <a:latin typeface="Calibri" panose="020F0502020204030204" pitchFamily="34" charset="0"/>
                <a:cs typeface="Arial" panose="020B0604020202020204" pitchFamily="34" charset="0"/>
              </a:rPr>
              <a:t>Welcome &amp; Introductions (5 min)</a:t>
            </a:r>
          </a:p>
          <a:p>
            <a:pPr marL="514350" indent="-514350" algn="just">
              <a:buFont typeface="+mj-lt"/>
              <a:buAutoNum type="arabicPeriod"/>
            </a:pPr>
            <a:endParaRPr lang="en-GB" sz="2600" dirty="0">
              <a:solidFill>
                <a:srgbClr val="045905"/>
              </a:solidFill>
              <a:latin typeface="Calibri" panose="020F0502020204030204" pitchFamily="34" charset="0"/>
              <a:cs typeface="Arial" panose="020B0604020202020204" pitchFamily="34" charset="0"/>
            </a:endParaRPr>
          </a:p>
          <a:p>
            <a:pPr marL="514350" indent="-514350" algn="just">
              <a:buFont typeface="+mj-lt"/>
              <a:buAutoNum type="arabicPeriod"/>
            </a:pPr>
            <a:r>
              <a:rPr lang="en-GB" sz="2600" dirty="0">
                <a:solidFill>
                  <a:srgbClr val="045905"/>
                </a:solidFill>
                <a:latin typeface="Calibri" panose="020F0502020204030204" pitchFamily="34" charset="0"/>
                <a:cs typeface="Arial" panose="020B0604020202020204" pitchFamily="34" charset="0"/>
              </a:rPr>
              <a:t>Presentation by Scott Hughes: West Lothian Council’s Armadale Swimming Pool Common Good Consultation (15 min)</a:t>
            </a:r>
          </a:p>
          <a:p>
            <a:pPr marL="514350" indent="-514350" algn="just">
              <a:buAutoNum type="arabicPeriod"/>
            </a:pPr>
            <a:endParaRPr lang="en-GB" sz="2600" dirty="0">
              <a:solidFill>
                <a:srgbClr val="045905"/>
              </a:solidFill>
              <a:latin typeface="Calibri" panose="020F0502020204030204" pitchFamily="34" charset="0"/>
              <a:cs typeface="Arial" panose="020B0604020202020204" pitchFamily="34" charset="0"/>
            </a:endParaRPr>
          </a:p>
          <a:p>
            <a:pPr marL="514350" indent="-514350" algn="just">
              <a:buFont typeface="+mj-lt"/>
              <a:buAutoNum type="arabicPeriod"/>
            </a:pPr>
            <a:r>
              <a:rPr lang="en-GB" sz="2600" dirty="0">
                <a:solidFill>
                  <a:srgbClr val="045905"/>
                </a:solidFill>
                <a:latin typeface="Calibri" panose="020F0502020204030204" pitchFamily="34" charset="0"/>
                <a:cs typeface="Arial" panose="020B0604020202020204" pitchFamily="34" charset="0"/>
              </a:rPr>
              <a:t>Questions from the audience (20 min)</a:t>
            </a:r>
          </a:p>
          <a:p>
            <a:pPr marL="514350" indent="-514350" algn="just">
              <a:buAutoNum type="arabicPeriod"/>
            </a:pPr>
            <a:endParaRPr lang="en-GB" sz="2600" dirty="0">
              <a:solidFill>
                <a:srgbClr val="045905"/>
              </a:solidFill>
              <a:latin typeface="Calibri" panose="020F0502020204030204" pitchFamily="34" charset="0"/>
              <a:cs typeface="Arial" panose="020B0604020202020204" pitchFamily="34" charset="0"/>
            </a:endParaRPr>
          </a:p>
          <a:p>
            <a:pPr marL="514350" indent="-514350" algn="just">
              <a:buFont typeface="+mj-lt"/>
              <a:buAutoNum type="arabicPeriod"/>
            </a:pPr>
            <a:r>
              <a:rPr lang="en-GB" sz="2600" dirty="0">
                <a:solidFill>
                  <a:srgbClr val="045905"/>
                </a:solidFill>
                <a:latin typeface="Calibri" panose="020F0502020204030204" pitchFamily="34" charset="0"/>
                <a:cs typeface="Arial" panose="020B0604020202020204" pitchFamily="34" charset="0"/>
              </a:rPr>
              <a:t>Comments and representations from the audience (20 min)</a:t>
            </a:r>
          </a:p>
        </p:txBody>
      </p:sp>
      <p:sp>
        <p:nvSpPr>
          <p:cNvPr id="2" name="Title 1"/>
          <p:cNvSpPr>
            <a:spLocks noGrp="1"/>
          </p:cNvSpPr>
          <p:nvPr>
            <p:ph type="title"/>
          </p:nvPr>
        </p:nvSpPr>
        <p:spPr>
          <a:xfrm>
            <a:off x="457200" y="274638"/>
            <a:ext cx="8229600" cy="634082"/>
          </a:xfrm>
        </p:spPr>
        <p:txBody>
          <a:bodyPr/>
          <a:lstStyle/>
          <a:p>
            <a:pPr algn="ctr"/>
            <a:r>
              <a:rPr lang="en-GB" sz="2400" dirty="0">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59262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403648" y="1196752"/>
            <a:ext cx="7056784" cy="7355860"/>
          </a:xfrm>
          <a:prstGeom prst="rect">
            <a:avLst/>
          </a:prstGeom>
          <a:noFill/>
        </p:spPr>
        <p:txBody>
          <a:bodyPr wrap="square" numCol="1" rtlCol="0">
            <a:spAutoFit/>
          </a:bodyPr>
          <a:lstStyle/>
          <a:p>
            <a:pPr marL="342900" indent="-342900" algn="just">
              <a:buFont typeface="Arial" panose="020B0604020202020204" pitchFamily="34" charset="0"/>
              <a:buChar char="•"/>
            </a:pPr>
            <a:r>
              <a:rPr lang="en-GB" dirty="0">
                <a:solidFill>
                  <a:srgbClr val="045905"/>
                </a:solidFill>
                <a:latin typeface="Calibri" panose="020F0502020204030204" pitchFamily="34" charset="0"/>
                <a:cs typeface="Arial" panose="020B0604020202020204" pitchFamily="34" charset="0"/>
              </a:rPr>
              <a:t>Armadale Swimming Pool was declared surplus by the Council Executive on 15 August 2023 (along with Broxburn &amp; Bubbles pools) and the pool closed on 31 August 2023.</a:t>
            </a:r>
          </a:p>
          <a:p>
            <a:pPr marL="342900" indent="-342900" algn="just">
              <a:buFont typeface="Arial" panose="020B0604020202020204" pitchFamily="34" charset="0"/>
              <a:buChar char="•"/>
            </a:pPr>
            <a:endParaRPr lang="en-GB"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045905"/>
                </a:solidFill>
                <a:latin typeface="Calibri" panose="020F0502020204030204" pitchFamily="34" charset="0"/>
                <a:cs typeface="Arial" panose="020B0604020202020204" pitchFamily="34" charset="0"/>
              </a:rPr>
              <a:t>Expressions of interest had been sought from potential operators in the months prior to that. None were viable, other than Howden Park Centre (reported to Council Executive 15 June 2023</a:t>
            </a:r>
            <a:r>
              <a:rPr lang="en-GB" sz="2600" dirty="0">
                <a:solidFill>
                  <a:srgbClr val="045905"/>
                </a:solidFill>
                <a:latin typeface="Calibri" panose="020F0502020204030204" pitchFamily="34" charset="0"/>
                <a:cs typeface="Arial" panose="020B0604020202020204" pitchFamily="34" charset="0"/>
              </a:rPr>
              <a:t>).</a:t>
            </a:r>
          </a:p>
          <a:p>
            <a:pPr algn="just"/>
            <a:endParaRPr lang="en-GB" sz="26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dirty="0">
                <a:solidFill>
                  <a:srgbClr val="045905"/>
                </a:solidFill>
                <a:latin typeface="Calibri" panose="020F0502020204030204" pitchFamily="34" charset="0"/>
                <a:cs typeface="Arial" panose="020B0604020202020204" pitchFamily="34" charset="0"/>
              </a:rPr>
              <a:t>The council has engaged with Armadale Thistle Football Club on a potential community-led project. Sadly, they have been to proceed. </a:t>
            </a:r>
          </a:p>
          <a:p>
            <a:pPr marL="342900" indent="-342900" algn="just">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457200" y="274638"/>
            <a:ext cx="8229600" cy="634082"/>
          </a:xfrm>
        </p:spPr>
        <p:txBody>
          <a:bodyPr/>
          <a:lstStyle/>
          <a:p>
            <a:pPr algn="ctr"/>
            <a:r>
              <a:rPr lang="en-GB" sz="2400" dirty="0">
                <a:latin typeface="Arial" panose="020B0604020202020204" pitchFamily="34" charset="0"/>
                <a:cs typeface="Arial" panose="020B0604020202020204" pitchFamily="34" charset="0"/>
              </a:rPr>
              <a:t>WHY IS THE COUNCIL DOING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THIS CONSULTATION?</a:t>
            </a:r>
          </a:p>
        </p:txBody>
      </p:sp>
    </p:spTree>
    <p:extLst>
      <p:ext uri="{BB962C8B-B14F-4D97-AF65-F5344CB8AC3E}">
        <p14:creationId xmlns:p14="http://schemas.microsoft.com/office/powerpoint/2010/main" val="289746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259632" y="1268760"/>
            <a:ext cx="7056784" cy="8248412"/>
          </a:xfrm>
          <a:prstGeom prst="rect">
            <a:avLst/>
          </a:prstGeom>
          <a:noFill/>
        </p:spPr>
        <p:txBody>
          <a:bodyPr wrap="square" numCol="1" rtlCol="0">
            <a:spAutoFit/>
          </a:bodyPr>
          <a:lstStyle/>
          <a:p>
            <a:pPr marL="342900" indent="-342900" algn="just">
              <a:buFont typeface="Arial" panose="020B0604020202020204" pitchFamily="34" charset="0"/>
              <a:buChar char="•"/>
            </a:pPr>
            <a:r>
              <a:rPr lang="en-GB" sz="2000" dirty="0">
                <a:solidFill>
                  <a:srgbClr val="045905"/>
                </a:solidFill>
                <a:latin typeface="Calibri" panose="020F0502020204030204" pitchFamily="34" charset="0"/>
                <a:cs typeface="Arial" panose="020B0604020202020204" pitchFamily="34" charset="0"/>
              </a:rPr>
              <a:t>Vacant property is currently costing the council c.£10,000 per month in holding costs. Concerns around vandalism &amp; public safety. </a:t>
            </a:r>
          </a:p>
          <a:p>
            <a:pPr marL="342900" indent="-342900" algn="just">
              <a:buFont typeface="Arial" panose="020B0604020202020204" pitchFamily="34" charset="0"/>
              <a:buChar char="•"/>
            </a:pPr>
            <a:endParaRPr lang="en-GB" sz="20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2000" dirty="0">
                <a:solidFill>
                  <a:srgbClr val="045905"/>
                </a:solidFill>
                <a:latin typeface="Calibri" panose="020F0502020204030204" pitchFamily="34" charset="0"/>
                <a:cs typeface="Arial" panose="020B0604020202020204" pitchFamily="34" charset="0"/>
              </a:rPr>
              <a:t>In the public interest, we need a solution for the future of the property. </a:t>
            </a:r>
          </a:p>
          <a:p>
            <a:pPr marL="342900" indent="-342900" algn="just">
              <a:buFont typeface="Arial" panose="020B0604020202020204" pitchFamily="34" charset="0"/>
              <a:buChar char="•"/>
            </a:pPr>
            <a:endParaRPr lang="en-GB" sz="20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2000" dirty="0">
                <a:solidFill>
                  <a:srgbClr val="045905"/>
                </a:solidFill>
                <a:latin typeface="Calibri" panose="020F0502020204030204" pitchFamily="34" charset="0"/>
                <a:cs typeface="Arial" panose="020B0604020202020204" pitchFamily="34" charset="0"/>
              </a:rPr>
              <a:t>The property is confirmed “Common Good”.</a:t>
            </a:r>
          </a:p>
          <a:p>
            <a:pPr marL="342900" indent="-342900" algn="just">
              <a:buFont typeface="Arial" panose="020B0604020202020204" pitchFamily="34" charset="0"/>
              <a:buChar char="•"/>
            </a:pPr>
            <a:endParaRPr lang="en-GB" sz="20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2000" dirty="0">
                <a:solidFill>
                  <a:srgbClr val="045905"/>
                </a:solidFill>
                <a:latin typeface="Calibri" panose="020F0502020204030204" pitchFamily="34" charset="0"/>
                <a:cs typeface="Arial" panose="020B0604020202020204" pitchFamily="34" charset="0"/>
              </a:rPr>
              <a:t>Section 104 of the Community Empowerment (Scotland) Act 2015 sets out requirements for disposal (or lease) of Common Good property. </a:t>
            </a:r>
          </a:p>
          <a:p>
            <a:pPr marL="342900" indent="-342900" algn="just">
              <a:buFont typeface="Arial" panose="020B0604020202020204" pitchFamily="34" charset="0"/>
              <a:buChar char="•"/>
            </a:pPr>
            <a:endParaRPr lang="en-GB" sz="20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2000" dirty="0">
                <a:solidFill>
                  <a:srgbClr val="045905"/>
                </a:solidFill>
                <a:latin typeface="Calibri" panose="020F0502020204030204" pitchFamily="34" charset="0"/>
                <a:cs typeface="Arial" panose="020B0604020202020204" pitchFamily="34" charset="0"/>
              </a:rPr>
              <a:t>Including a statutory 8 week community consultation on any proposals to dispose of Common Good property. </a:t>
            </a:r>
          </a:p>
          <a:p>
            <a:pPr marL="342900" indent="-342900" algn="just">
              <a:buFont typeface="Arial" panose="020B0604020202020204" pitchFamily="34" charset="0"/>
              <a:buChar char="•"/>
            </a:pPr>
            <a:endParaRPr lang="en-GB"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GB"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a:p>
            <a:endParaRPr lang="en-GB" sz="2600" dirty="0">
              <a:solidFill>
                <a:srgbClr val="045905"/>
              </a:solidFill>
              <a:latin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457200" y="274638"/>
            <a:ext cx="8229600" cy="634082"/>
          </a:xfrm>
        </p:spPr>
        <p:txBody>
          <a:bodyPr/>
          <a:lstStyle/>
          <a:p>
            <a:pPr algn="ctr"/>
            <a:r>
              <a:rPr lang="en-GB" sz="2400" dirty="0">
                <a:latin typeface="Arial" panose="020B0604020202020204" pitchFamily="34" charset="0"/>
                <a:cs typeface="Arial" panose="020B0604020202020204" pitchFamily="34" charset="0"/>
              </a:rPr>
              <a:t>WHY IS THE COUNCIL DOING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THIS CONSULTATION?</a:t>
            </a:r>
          </a:p>
        </p:txBody>
      </p:sp>
    </p:spTree>
    <p:extLst>
      <p:ext uri="{BB962C8B-B14F-4D97-AF65-F5344CB8AC3E}">
        <p14:creationId xmlns:p14="http://schemas.microsoft.com/office/powerpoint/2010/main" val="187468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115616" y="1468011"/>
            <a:ext cx="7056784" cy="4401205"/>
          </a:xfrm>
          <a:prstGeom prst="rect">
            <a:avLst/>
          </a:prstGeom>
          <a:noFill/>
        </p:spPr>
        <p:txBody>
          <a:bodyPr wrap="square" numCol="1" rtlCol="0">
            <a:spAutoFit/>
          </a:bodyPr>
          <a:lstStyle/>
          <a:p>
            <a:pPr marL="342900" indent="-342900" algn="just">
              <a:buFont typeface="Arial" panose="020B0604020202020204" pitchFamily="34" charset="0"/>
              <a:buChar char="•"/>
            </a:pPr>
            <a:r>
              <a:rPr lang="en-GB" sz="2000" dirty="0">
                <a:solidFill>
                  <a:srgbClr val="2E6C3D"/>
                </a:solidFill>
                <a:latin typeface="Calibri" panose="020F0502020204030204" pitchFamily="34" charset="0"/>
                <a:ea typeface="Calibri" panose="020F0502020204030204" pitchFamily="34" charset="0"/>
                <a:cs typeface="Calibri" panose="020F0502020204030204" pitchFamily="34" charset="0"/>
              </a:rPr>
              <a:t>The council previously declared this building surplus and it has been empty and unused since September 2023. The council is incurring significant holding costs and the building is now being subjected to vandalism and break-ins. </a:t>
            </a:r>
          </a:p>
          <a:p>
            <a:pPr marL="342900" indent="-342900" algn="just">
              <a:buFont typeface="Arial" panose="020B0604020202020204" pitchFamily="34" charset="0"/>
              <a:buChar char="•"/>
            </a:pPr>
            <a:endParaRPr lang="en-GB" sz="20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GB" sz="2000" dirty="0">
                <a:solidFill>
                  <a:srgbClr val="2E6C3D"/>
                </a:solidFill>
                <a:latin typeface="Calibri" panose="020F0502020204030204" pitchFamily="34" charset="0"/>
                <a:ea typeface="Calibri" panose="020F0502020204030204" pitchFamily="34" charset="0"/>
                <a:cs typeface="Calibri" panose="020F0502020204030204" pitchFamily="34" charset="0"/>
              </a:rPr>
              <a:t>For these reasons, we are proposing to advertise and dispose of it by way of sale or lease, with the net proceeds going to the Armadale Common Good Fund. </a:t>
            </a:r>
          </a:p>
          <a:p>
            <a:pPr marL="342900" indent="-342900" algn="just">
              <a:buFont typeface="Arial" panose="020B0604020202020204" pitchFamily="34" charset="0"/>
              <a:buChar char="•"/>
            </a:pPr>
            <a:endParaRPr lang="en-GB" sz="20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GB" sz="2000" dirty="0">
                <a:solidFill>
                  <a:srgbClr val="2E6C3D"/>
                </a:solidFill>
                <a:latin typeface="Calibri" panose="020F0502020204030204" pitchFamily="34" charset="0"/>
                <a:ea typeface="Calibri" panose="020F0502020204030204" pitchFamily="34" charset="0"/>
                <a:cs typeface="Calibri" panose="020F0502020204030204" pitchFamily="34" charset="0"/>
              </a:rPr>
              <a:t>Demolish the building as a last resort. </a:t>
            </a:r>
          </a:p>
          <a:p>
            <a:pPr marL="342900" indent="-342900" algn="just">
              <a:buFont typeface="Arial" panose="020B0604020202020204" pitchFamily="34" charset="0"/>
              <a:buChar char="•"/>
            </a:pPr>
            <a:endParaRPr lang="en-GB" sz="20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GB" sz="2000" dirty="0">
                <a:solidFill>
                  <a:srgbClr val="2E6C3D"/>
                </a:solidFill>
                <a:latin typeface="Calibri" panose="020F0502020204030204" pitchFamily="34" charset="0"/>
                <a:ea typeface="Calibri" panose="020F0502020204030204" pitchFamily="34" charset="0"/>
                <a:cs typeface="Calibri" panose="020F0502020204030204" pitchFamily="34" charset="0"/>
              </a:rPr>
              <a:t>IMPORTANT: As part of that, we will consider interests both from commercial businesses </a:t>
            </a:r>
            <a:r>
              <a:rPr lang="en-GB" sz="2000" u="sng" dirty="0">
                <a:solidFill>
                  <a:srgbClr val="2E6C3D"/>
                </a:solidFill>
                <a:latin typeface="Calibri" panose="020F0502020204030204" pitchFamily="34" charset="0"/>
                <a:ea typeface="Calibri" panose="020F0502020204030204" pitchFamily="34" charset="0"/>
                <a:cs typeface="Calibri" panose="020F0502020204030204" pitchFamily="34" charset="0"/>
              </a:rPr>
              <a:t>and from community groups (including Community Asset Transfer interests).</a:t>
            </a:r>
          </a:p>
        </p:txBody>
      </p:sp>
      <p:sp>
        <p:nvSpPr>
          <p:cNvPr id="2" name="Title 1"/>
          <p:cNvSpPr>
            <a:spLocks noGrp="1"/>
          </p:cNvSpPr>
          <p:nvPr>
            <p:ph type="title"/>
          </p:nvPr>
        </p:nvSpPr>
        <p:spPr>
          <a:xfrm>
            <a:off x="457200" y="274638"/>
            <a:ext cx="8229600" cy="922114"/>
          </a:xfrm>
        </p:spPr>
        <p:txBody>
          <a:bodyPr/>
          <a:lstStyle/>
          <a:p>
            <a:pPr algn="ctr"/>
            <a:r>
              <a:rPr lang="en-GB" sz="2400" dirty="0">
                <a:latin typeface="Arial" panose="020B0604020202020204" pitchFamily="34" charset="0"/>
                <a:cs typeface="Arial" panose="020B0604020202020204" pitchFamily="34" charset="0"/>
              </a:rPr>
              <a:t>WHAT IS THE COUNCIL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PROPOSING TO DO?</a:t>
            </a:r>
          </a:p>
        </p:txBody>
      </p:sp>
      <p:sp>
        <p:nvSpPr>
          <p:cNvPr id="3" name="Content Placeholder 2"/>
          <p:cNvSpPr>
            <a:spLocks noGrp="1"/>
          </p:cNvSpPr>
          <p:nvPr>
            <p:ph idx="1"/>
          </p:nvPr>
        </p:nvSpPr>
        <p:spPr>
          <a:xfrm>
            <a:off x="1475656" y="1468011"/>
            <a:ext cx="6840760" cy="4121229"/>
          </a:xfrm>
        </p:spPr>
        <p:txBody>
          <a:bodyPr/>
          <a:lstStyle/>
          <a:p>
            <a:pPr lvl="1" algn="just"/>
            <a:endParaRPr lang="en-GB" sz="16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1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2" name="Title 1"/>
          <p:cNvSpPr>
            <a:spLocks noGrp="1"/>
          </p:cNvSpPr>
          <p:nvPr>
            <p:ph type="title"/>
          </p:nvPr>
        </p:nvSpPr>
        <p:spPr>
          <a:xfrm>
            <a:off x="457200" y="274638"/>
            <a:ext cx="8229600" cy="922114"/>
          </a:xfrm>
        </p:spPr>
        <p:txBody>
          <a:bodyPr/>
          <a:lstStyle/>
          <a:p>
            <a:pPr algn="ctr"/>
            <a:r>
              <a:rPr lang="en-GB" sz="2400" dirty="0">
                <a:latin typeface="Arial" panose="020B0604020202020204" pitchFamily="34" charset="0"/>
                <a:cs typeface="Arial" panose="020B0604020202020204" pitchFamily="34" charset="0"/>
              </a:rPr>
              <a:t>WHAT IS THE COUNCIL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PROPOSING TO DO?</a:t>
            </a:r>
          </a:p>
        </p:txBody>
      </p:sp>
      <p:sp>
        <p:nvSpPr>
          <p:cNvPr id="10" name="Content Placeholder 2">
            <a:extLst>
              <a:ext uri="{FF2B5EF4-FFF2-40B4-BE49-F238E27FC236}">
                <a16:creationId xmlns:a16="http://schemas.microsoft.com/office/drawing/2014/main" id="{C755A33F-14EF-4BD8-BFAC-9D894CC383E2}"/>
              </a:ext>
            </a:extLst>
          </p:cNvPr>
          <p:cNvSpPr>
            <a:spLocks noGrp="1"/>
          </p:cNvSpPr>
          <p:nvPr>
            <p:ph idx="1"/>
          </p:nvPr>
        </p:nvSpPr>
        <p:spPr>
          <a:xfrm>
            <a:off x="1475656" y="1468011"/>
            <a:ext cx="6840760" cy="4121229"/>
          </a:xfrm>
        </p:spPr>
        <p:txBody>
          <a:bodyPr/>
          <a:lstStyle/>
          <a:p>
            <a:pPr lvl="1" algn="just">
              <a:buFont typeface="Arial" panose="020B0604020202020204" pitchFamily="34" charset="0"/>
              <a:buChar char="•"/>
            </a:pPr>
            <a:r>
              <a:rPr lang="en-GB" sz="1600" dirty="0">
                <a:solidFill>
                  <a:srgbClr val="2E6C3D"/>
                </a:solidFill>
                <a:latin typeface="Arial" panose="020B0604020202020204" pitchFamily="34" charset="0"/>
                <a:cs typeface="Arial" panose="020B0604020202020204" pitchFamily="34" charset="0"/>
              </a:rPr>
              <a:t>Community Asset Transfer projects delivered: </a:t>
            </a:r>
          </a:p>
          <a:p>
            <a:pPr marL="457200" lvl="1" indent="0" algn="just">
              <a:buNone/>
            </a:pPr>
            <a:endParaRPr lang="en-GB" sz="1600" dirty="0">
              <a:solidFill>
                <a:srgbClr val="2E6C3D"/>
              </a:solidFill>
              <a:latin typeface="Arial" panose="020B0604020202020204" pitchFamily="34" charset="0"/>
              <a:cs typeface="Arial" panose="020B0604020202020204" pitchFamily="34" charset="0"/>
            </a:endParaRPr>
          </a:p>
          <a:p>
            <a:pPr lvl="2" algn="just">
              <a:buFont typeface="Arial" panose="020B0604020202020204" pitchFamily="34" charset="0"/>
              <a:buChar char="•"/>
            </a:pPr>
            <a:r>
              <a:rPr lang="en-GB" sz="1600" dirty="0" err="1">
                <a:solidFill>
                  <a:srgbClr val="2E6C3D"/>
                </a:solidFill>
                <a:latin typeface="Arial" panose="020B0604020202020204" pitchFamily="34" charset="0"/>
                <a:cs typeface="Arial" panose="020B0604020202020204" pitchFamily="34" charset="0"/>
              </a:rPr>
              <a:t>Craigs</a:t>
            </a:r>
            <a:r>
              <a:rPr lang="en-GB" sz="1600" dirty="0">
                <a:solidFill>
                  <a:srgbClr val="2E6C3D"/>
                </a:solidFill>
                <a:latin typeface="Arial" panose="020B0604020202020204" pitchFamily="34" charset="0"/>
                <a:cs typeface="Arial" panose="020B0604020202020204" pitchFamily="34" charset="0"/>
              </a:rPr>
              <a:t> Farm Community Hub, </a:t>
            </a:r>
            <a:r>
              <a:rPr lang="en-GB" sz="1600" dirty="0" err="1">
                <a:solidFill>
                  <a:srgbClr val="2E6C3D"/>
                </a:solidFill>
                <a:latin typeface="Arial" panose="020B0604020202020204" pitchFamily="34" charset="0"/>
                <a:cs typeface="Arial" panose="020B0604020202020204" pitchFamily="34" charset="0"/>
              </a:rPr>
              <a:t>Craigshill</a:t>
            </a:r>
            <a:endParaRPr lang="en-GB" sz="1600" dirty="0">
              <a:solidFill>
                <a:srgbClr val="2E6C3D"/>
              </a:solidFill>
              <a:latin typeface="Arial" panose="020B0604020202020204" pitchFamily="34" charset="0"/>
              <a:cs typeface="Arial" panose="020B0604020202020204" pitchFamily="34" charset="0"/>
            </a:endParaRPr>
          </a:p>
          <a:p>
            <a:pPr lvl="2" algn="just">
              <a:buFont typeface="Arial" panose="020B0604020202020204" pitchFamily="34" charset="0"/>
              <a:buChar char="•"/>
            </a:pPr>
            <a:r>
              <a:rPr lang="en-GB" sz="1600" dirty="0">
                <a:solidFill>
                  <a:srgbClr val="2E6C3D"/>
                </a:solidFill>
                <a:latin typeface="Arial" panose="020B0604020202020204" pitchFamily="34" charset="0"/>
                <a:cs typeface="Arial" panose="020B0604020202020204" pitchFamily="34" charset="0"/>
              </a:rPr>
              <a:t>Eastfield Training Centre, </a:t>
            </a:r>
            <a:r>
              <a:rPr lang="en-GB" sz="1600" dirty="0" err="1">
                <a:solidFill>
                  <a:srgbClr val="2E6C3D"/>
                </a:solidFill>
                <a:latin typeface="Arial" panose="020B0604020202020204" pitchFamily="34" charset="0"/>
                <a:cs typeface="Arial" panose="020B0604020202020204" pitchFamily="34" charset="0"/>
              </a:rPr>
              <a:t>Fauldhouse</a:t>
            </a:r>
            <a:endParaRPr lang="en-GB" sz="1600" dirty="0">
              <a:solidFill>
                <a:srgbClr val="2E6C3D"/>
              </a:solidFill>
              <a:latin typeface="Arial" panose="020B0604020202020204" pitchFamily="34" charset="0"/>
              <a:cs typeface="Arial" panose="020B0604020202020204" pitchFamily="34" charset="0"/>
            </a:endParaRPr>
          </a:p>
          <a:p>
            <a:pPr lvl="2" algn="just">
              <a:buFont typeface="Arial" panose="020B0604020202020204" pitchFamily="34" charset="0"/>
              <a:buChar char="•"/>
            </a:pPr>
            <a:r>
              <a:rPr lang="en-GB" sz="1600" dirty="0">
                <a:solidFill>
                  <a:srgbClr val="2E6C3D"/>
                </a:solidFill>
                <a:latin typeface="Arial" panose="020B0604020202020204" pitchFamily="34" charset="0"/>
                <a:cs typeface="Arial" panose="020B0604020202020204" pitchFamily="34" charset="0"/>
              </a:rPr>
              <a:t>Low Port Centre, Linlithgow</a:t>
            </a:r>
          </a:p>
          <a:p>
            <a:pPr lvl="2" algn="just">
              <a:buFont typeface="Arial" panose="020B0604020202020204" pitchFamily="34" charset="0"/>
              <a:buChar char="•"/>
            </a:pPr>
            <a:r>
              <a:rPr lang="en-GB" sz="1600" dirty="0">
                <a:solidFill>
                  <a:srgbClr val="2E6C3D"/>
                </a:solidFill>
                <a:latin typeface="Arial" panose="020B0604020202020204" pitchFamily="34" charset="0"/>
                <a:cs typeface="Arial" panose="020B0604020202020204" pitchFamily="34" charset="0"/>
              </a:rPr>
              <a:t>St. David House, Bathgate</a:t>
            </a:r>
          </a:p>
          <a:p>
            <a:pPr lvl="2" algn="just">
              <a:buFont typeface="Arial" panose="020B0604020202020204" pitchFamily="34" charset="0"/>
              <a:buChar char="•"/>
            </a:pPr>
            <a:r>
              <a:rPr lang="en-GB" sz="1600" dirty="0" err="1">
                <a:solidFill>
                  <a:srgbClr val="2E6C3D"/>
                </a:solidFill>
                <a:latin typeface="Arial" panose="020B0604020202020204" pitchFamily="34" charset="0"/>
                <a:cs typeface="Arial" panose="020B0604020202020204" pitchFamily="34" charset="0"/>
              </a:rPr>
              <a:t>Almondbank</a:t>
            </a:r>
            <a:r>
              <a:rPr lang="en-GB" sz="1600" dirty="0">
                <a:solidFill>
                  <a:srgbClr val="2E6C3D"/>
                </a:solidFill>
                <a:latin typeface="Arial" panose="020B0604020202020204" pitchFamily="34" charset="0"/>
                <a:cs typeface="Arial" panose="020B0604020202020204" pitchFamily="34" charset="0"/>
              </a:rPr>
              <a:t> Library, </a:t>
            </a:r>
            <a:r>
              <a:rPr lang="en-GB" sz="1600" dirty="0" err="1">
                <a:solidFill>
                  <a:srgbClr val="2E6C3D"/>
                </a:solidFill>
                <a:latin typeface="Arial" panose="020B0604020202020204" pitchFamily="34" charset="0"/>
                <a:cs typeface="Arial" panose="020B0604020202020204" pitchFamily="34" charset="0"/>
              </a:rPr>
              <a:t>Craigshill</a:t>
            </a:r>
            <a:endParaRPr lang="en-GB" sz="1600" dirty="0">
              <a:solidFill>
                <a:srgbClr val="2E6C3D"/>
              </a:solidFill>
              <a:latin typeface="Arial" panose="020B0604020202020204" pitchFamily="34" charset="0"/>
              <a:cs typeface="Arial" panose="020B0604020202020204" pitchFamily="34" charset="0"/>
            </a:endParaRPr>
          </a:p>
          <a:p>
            <a:pPr lvl="2" algn="just">
              <a:buFont typeface="Arial" panose="020B0604020202020204" pitchFamily="34" charset="0"/>
              <a:buChar char="•"/>
            </a:pPr>
            <a:r>
              <a:rPr lang="en-GB" sz="1600" dirty="0">
                <a:solidFill>
                  <a:srgbClr val="2E6C3D"/>
                </a:solidFill>
                <a:latin typeface="Arial" panose="020B0604020202020204" pitchFamily="34" charset="0"/>
                <a:cs typeface="Arial" panose="020B0604020202020204" pitchFamily="34" charset="0"/>
              </a:rPr>
              <a:t>Bathgate West Nursery, Bathgate</a:t>
            </a:r>
          </a:p>
          <a:p>
            <a:pPr lvl="2" algn="just">
              <a:buFont typeface="Arial" panose="020B0604020202020204" pitchFamily="34" charset="0"/>
              <a:buChar char="•"/>
            </a:pPr>
            <a:endParaRPr lang="en-GB" sz="1600" dirty="0">
              <a:solidFill>
                <a:srgbClr val="2E6C3D"/>
              </a:solidFill>
              <a:latin typeface="Arial" panose="020B0604020202020204" pitchFamily="34" charset="0"/>
              <a:cs typeface="Arial" panose="020B0604020202020204" pitchFamily="34" charset="0"/>
            </a:endParaRPr>
          </a:p>
          <a:p>
            <a:pPr lvl="1" algn="just">
              <a:buFont typeface="Arial" panose="020B0604020202020204" pitchFamily="34" charset="0"/>
              <a:buChar char="•"/>
            </a:pPr>
            <a:r>
              <a:rPr lang="en-GB" sz="1600" dirty="0">
                <a:solidFill>
                  <a:srgbClr val="2E6C3D"/>
                </a:solidFill>
                <a:latin typeface="Arial" panose="020B0604020202020204" pitchFamily="34" charset="0"/>
                <a:cs typeface="Arial" panose="020B0604020202020204" pitchFamily="34" charset="0"/>
              </a:rPr>
              <a:t>That’s why we spent over a year working with Armadale Thistle Football Club. </a:t>
            </a:r>
          </a:p>
          <a:p>
            <a:pPr marL="0" indent="0">
              <a:buNone/>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12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259632" y="1468011"/>
            <a:ext cx="7056784" cy="2031325"/>
          </a:xfrm>
          <a:prstGeom prst="rect">
            <a:avLst/>
          </a:prstGeom>
          <a:noFill/>
        </p:spPr>
        <p:txBody>
          <a:bodyPr wrap="square" numCol="1" rtlCol="0">
            <a:spAutoFit/>
          </a:bodyPr>
          <a:lstStyle/>
          <a:p>
            <a:pPr marL="285750" indent="-285750" algn="just">
              <a:buFont typeface="Arial" panose="020B0604020202020204" pitchFamily="34" charset="0"/>
              <a:buChar char="•"/>
            </a:pPr>
            <a:r>
              <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rPr>
              <a:t>We want to understand who is interested in taking the building and for what purpose and we think the best way to do that is to “test the market” by inviting offers from all interested parties (both commercial </a:t>
            </a:r>
            <a:r>
              <a:rPr lang="en-GB" sz="1800" b="1" u="sng" dirty="0">
                <a:solidFill>
                  <a:srgbClr val="2E6C3D"/>
                </a:solidFill>
                <a:latin typeface="Calibri" panose="020F0502020204030204" pitchFamily="34" charset="0"/>
                <a:ea typeface="Calibri" panose="020F0502020204030204" pitchFamily="34" charset="0"/>
                <a:cs typeface="Calibri" panose="020F0502020204030204" pitchFamily="34" charset="0"/>
              </a:rPr>
              <a:t>and community interests</a:t>
            </a:r>
            <a:r>
              <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rPr>
              <a:t>) to a closing date. </a:t>
            </a:r>
          </a:p>
          <a:p>
            <a:pPr marL="285750" indent="-285750" algn="just">
              <a:buFont typeface="Arial" panose="020B0604020202020204" pitchFamily="34" charset="0"/>
              <a:buChar char="•"/>
            </a:pPr>
            <a:endPar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solidFill>
                  <a:srgbClr val="2E6C3D"/>
                </a:solidFill>
                <a:latin typeface="Calibri" panose="020F0502020204030204" pitchFamily="34" charset="0"/>
                <a:ea typeface="Calibri" panose="020F0502020204030204" pitchFamily="34" charset="0"/>
                <a:cs typeface="Calibri" panose="020F0502020204030204" pitchFamily="34" charset="0"/>
              </a:rPr>
              <a:t>By doing that we would get a full picture, allowing us to make an informed decision about the future of the property</a:t>
            </a:r>
          </a:p>
        </p:txBody>
      </p:sp>
      <p:sp>
        <p:nvSpPr>
          <p:cNvPr id="2" name="Title 1"/>
          <p:cNvSpPr>
            <a:spLocks noGrp="1"/>
          </p:cNvSpPr>
          <p:nvPr>
            <p:ph type="title"/>
          </p:nvPr>
        </p:nvSpPr>
        <p:spPr>
          <a:xfrm>
            <a:off x="457200" y="274638"/>
            <a:ext cx="8229600" cy="922114"/>
          </a:xfrm>
        </p:spPr>
        <p:txBody>
          <a:bodyPr/>
          <a:lstStyle/>
          <a:p>
            <a:pPr algn="ctr"/>
            <a:r>
              <a:rPr lang="en-GB" sz="2400" dirty="0">
                <a:latin typeface="Arial" panose="020B0604020202020204" pitchFamily="34" charset="0"/>
                <a:cs typeface="Arial" panose="020B0604020202020204" pitchFamily="34" charset="0"/>
              </a:rPr>
              <a:t>WHY IS THE COUNCIL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PROPOSING TO DO THIS?</a:t>
            </a:r>
          </a:p>
        </p:txBody>
      </p:sp>
    </p:spTree>
    <p:extLst>
      <p:ext uri="{BB962C8B-B14F-4D97-AF65-F5344CB8AC3E}">
        <p14:creationId xmlns:p14="http://schemas.microsoft.com/office/powerpoint/2010/main" val="125698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solidFill>
                <a:srgbClr val="000000"/>
              </a:solidFill>
            </a:endParaRPr>
          </a:p>
        </p:txBody>
      </p:sp>
      <p:sp>
        <p:nvSpPr>
          <p:cNvPr id="9" name="TextBox 8"/>
          <p:cNvSpPr txBox="1"/>
          <p:nvPr/>
        </p:nvSpPr>
        <p:spPr>
          <a:xfrm>
            <a:off x="1259632" y="1468011"/>
            <a:ext cx="7056784" cy="4247317"/>
          </a:xfrm>
          <a:prstGeom prst="rect">
            <a:avLst/>
          </a:prstGeom>
          <a:noFill/>
        </p:spPr>
        <p:txBody>
          <a:bodyPr wrap="square" numCol="1" rtlCol="0">
            <a:spAutoFit/>
          </a:bodyPr>
          <a:lstStyle/>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Section 104 of the Community Empowerment (Scotland) Act 2015 sets out requirements for disposal (or lease) of Common Good property. </a:t>
            </a:r>
          </a:p>
          <a:p>
            <a:pPr marL="342900" indent="-342900" algn="just">
              <a:buFont typeface="Arial" panose="020B0604020202020204" pitchFamily="34" charset="0"/>
              <a:buChar char="•"/>
            </a:pPr>
            <a:endParaRPr lang="en-GB" sz="1800" dirty="0">
              <a:solidFill>
                <a:srgbClr val="045905"/>
              </a:solidFill>
              <a:latin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8 week statutory community consultation </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Consultation published on WLC website (</a:t>
            </a:r>
            <a:r>
              <a:rPr lang="en-GB" sz="1800" dirty="0" err="1">
                <a:solidFill>
                  <a:srgbClr val="045905"/>
                </a:solidFill>
                <a:latin typeface="Calibri" panose="020F0502020204030204" pitchFamily="34" charset="0"/>
                <a:cs typeface="Arial" panose="020B0604020202020204" pitchFamily="34" charset="0"/>
              </a:rPr>
              <a:t>inc.</a:t>
            </a:r>
            <a:r>
              <a:rPr lang="en-GB" sz="1800" dirty="0">
                <a:solidFill>
                  <a:srgbClr val="045905"/>
                </a:solidFill>
                <a:latin typeface="Calibri" panose="020F0502020204030204" pitchFamily="34" charset="0"/>
                <a:cs typeface="Arial" panose="020B0604020202020204" pitchFamily="34" charset="0"/>
              </a:rPr>
              <a:t> FAQs)</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Hard copies available in Armadale Partnership Centre &amp; staff to assist</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QR code for consultation survey</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Notice erected on the building </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Publicised on social media platforms</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Advert placed in West Lothian Courier</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Posters in public buildings and post offices</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2 x public meetings </a:t>
            </a:r>
          </a:p>
          <a:p>
            <a:pPr marL="342900" indent="-342900" algn="just">
              <a:buFont typeface="Arial" panose="020B0604020202020204" pitchFamily="34" charset="0"/>
              <a:buChar char="•"/>
            </a:pPr>
            <a:r>
              <a:rPr lang="en-GB" sz="1800" dirty="0">
                <a:solidFill>
                  <a:srgbClr val="045905"/>
                </a:solidFill>
                <a:latin typeface="Calibri" panose="020F0502020204030204" pitchFamily="34" charset="0"/>
                <a:cs typeface="Arial" panose="020B0604020202020204" pitchFamily="34" charset="0"/>
              </a:rPr>
              <a:t>Designated mailbox for queries and representations </a:t>
            </a:r>
          </a:p>
          <a:p>
            <a:pPr marL="342900" indent="-342900" algn="just">
              <a:buFont typeface="Arial" panose="020B0604020202020204" pitchFamily="34" charset="0"/>
              <a:buChar char="•"/>
            </a:pPr>
            <a:endParaRPr lang="en-GB" sz="1800" dirty="0">
              <a:solidFill>
                <a:srgbClr val="045905"/>
              </a:solidFill>
              <a:latin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457200" y="274638"/>
            <a:ext cx="8229600" cy="922114"/>
          </a:xfrm>
        </p:spPr>
        <p:txBody>
          <a:bodyPr/>
          <a:lstStyle/>
          <a:p>
            <a:pPr algn="ctr"/>
            <a:r>
              <a:rPr lang="en-GB" sz="2400" dirty="0">
                <a:latin typeface="Arial" panose="020B0604020202020204" pitchFamily="34" charset="0"/>
                <a:cs typeface="Arial" panose="020B0604020202020204" pitchFamily="34" charset="0"/>
              </a:rPr>
              <a:t>HOW HAS THE COUNCIL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APPROACHED THIS CONSULTATION?</a:t>
            </a:r>
          </a:p>
        </p:txBody>
      </p:sp>
    </p:spTree>
    <p:extLst>
      <p:ext uri="{BB962C8B-B14F-4D97-AF65-F5344CB8AC3E}">
        <p14:creationId xmlns:p14="http://schemas.microsoft.com/office/powerpoint/2010/main" val="324776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yriad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yriad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9045</TotalTime>
  <Words>835</Words>
  <Application>Microsoft Office PowerPoint</Application>
  <PresentationFormat>On-screen Show (4:3)</PresentationFormat>
  <Paragraphs>141</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Myriad Roman</vt:lpstr>
      <vt:lpstr>Times</vt:lpstr>
      <vt:lpstr>Blank Presentation</vt:lpstr>
      <vt:lpstr>1_Blank Presentation</vt:lpstr>
      <vt:lpstr>PowerPoint Presentation</vt:lpstr>
      <vt:lpstr>HOUSEKEEPING</vt:lpstr>
      <vt:lpstr>AGENDA</vt:lpstr>
      <vt:lpstr>WHY IS THE COUNCIL DOING  THIS CONSULTATION?</vt:lpstr>
      <vt:lpstr>WHY IS THE COUNCIL DOING  THIS CONSULTATION?</vt:lpstr>
      <vt:lpstr>WHAT IS THE COUNCIL  PROPOSING TO DO?</vt:lpstr>
      <vt:lpstr>WHAT IS THE COUNCIL  PROPOSING TO DO?</vt:lpstr>
      <vt:lpstr>WHY IS THE COUNCIL  PROPOSING TO DO THIS?</vt:lpstr>
      <vt:lpstr>HOW HAS THE COUNCIL  APPROACHED THIS CONSULTATION?</vt:lpstr>
      <vt:lpstr>HOW CAN I TAKE PART IN  THE CONSULTATION?</vt:lpstr>
      <vt:lpstr>WHAT HAPPENS NEXT?</vt:lpstr>
      <vt:lpstr>PowerPoint Presentation</vt:lpstr>
      <vt:lpstr>PowerPoint Presentation</vt:lpstr>
      <vt:lpstr>PowerPoint Presentation</vt:lpstr>
    </vt:vector>
  </TitlesOfParts>
  <Company>閈]皤逄懘뿿�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paul wilkins</dc:creator>
  <cp:lastModifiedBy>Baxter, Colin</cp:lastModifiedBy>
  <cp:revision>354</cp:revision>
  <cp:lastPrinted>2017-10-11T15:05:15Z</cp:lastPrinted>
  <dcterms:created xsi:type="dcterms:W3CDTF">2006-09-28T15:24:01Z</dcterms:created>
  <dcterms:modified xsi:type="dcterms:W3CDTF">2026-05-28T09:35:08Z</dcterms:modified>
</cp:coreProperties>
</file>