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B_DF8A8DE9.xml" ContentType="application/vnd.ms-powerpoint.comments+xml"/>
  <Override PartName="/ppt/comments/modernComment_106_F93C7A54.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5"/>
  </p:sldMasterIdLst>
  <p:notesMasterIdLst>
    <p:notesMasterId r:id="rId18"/>
  </p:notesMasterIdLst>
  <p:sldIdLst>
    <p:sldId id="270" r:id="rId6"/>
    <p:sldId id="272" r:id="rId7"/>
    <p:sldId id="273" r:id="rId8"/>
    <p:sldId id="275" r:id="rId9"/>
    <p:sldId id="283" r:id="rId10"/>
    <p:sldId id="257" r:id="rId11"/>
    <p:sldId id="282" r:id="rId12"/>
    <p:sldId id="284" r:id="rId13"/>
    <p:sldId id="266" r:id="rId14"/>
    <p:sldId id="267" r:id="rId15"/>
    <p:sldId id="262"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473F10-5F16-CB6E-8AA4-C5942B687B67}" name="Weir, Kirsty" initials="KW" userId="S::kirsty.weir@westlothian.gov.uk::a7242c4a-1b49-4407-b615-5626d41c73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wie, Caitlin" initials="HC" lastIdx="1" clrIdx="0">
    <p:extLst>
      <p:ext uri="{19B8F6BF-5375-455C-9EA6-DF929625EA0E}">
        <p15:presenceInfo xmlns:p15="http://schemas.microsoft.com/office/powerpoint/2012/main" userId="S-1-5-21-3049203233-2067060792-4062635348-79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6D6"/>
    <a:srgbClr val="99D23B"/>
    <a:srgbClr val="E23C37"/>
    <a:srgbClr val="5D4582"/>
    <a:srgbClr val="6242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613" autoAdjust="0"/>
  </p:normalViewPr>
  <p:slideViewPr>
    <p:cSldViewPr snapToGrid="0">
      <p:cViewPr varScale="1">
        <p:scale>
          <a:sx n="76" d="100"/>
          <a:sy n="76" d="100"/>
        </p:scale>
        <p:origin x="19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omments/modernComment_106_F93C7A54.xml><?xml version="1.0" encoding="utf-8"?>
<p188:cmLst xmlns:a="http://schemas.openxmlformats.org/drawingml/2006/main" xmlns:r="http://schemas.openxmlformats.org/officeDocument/2006/relationships" xmlns:p188="http://schemas.microsoft.com/office/powerpoint/2018/8/main">
  <p188:cm id="{CFCEE247-BDB5-423F-A726-DE1589298162}" authorId="{8C473F10-5F16-CB6E-8AA4-C5942B687B67}" created="2026-04-15T11:22:48.225">
    <pc:sldMkLst xmlns:pc="http://schemas.microsoft.com/office/powerpoint/2013/main/command">
      <pc:docMk/>
      <pc:sldMk cId="4181490260" sldId="262"/>
    </pc:sldMkLst>
    <p188:txBody>
      <a:bodyPr/>
      <a:lstStyle/>
      <a:p>
        <a:r>
          <a:rPr lang="en-GB"/>
          <a:t>Can we maybe put these in speech bubbles instead of a list? Would just be more visual
</a:t>
        </a:r>
      </a:p>
    </p188:txBody>
  </p188:cm>
</p188:cmLst>
</file>

<file path=ppt/comments/modernComment_11B_DF8A8DE9.xml><?xml version="1.0" encoding="utf-8"?>
<p188:cmLst xmlns:a="http://schemas.openxmlformats.org/drawingml/2006/main" xmlns:r="http://schemas.openxmlformats.org/officeDocument/2006/relationships" xmlns:p188="http://schemas.microsoft.com/office/powerpoint/2018/8/main">
  <p188:cm id="{3F487878-8B35-4671-B7EF-9189698A5A07}" authorId="{8C473F10-5F16-CB6E-8AA4-C5942B687B67}" created="2026-04-15T11:14:38.564">
    <pc:sldMkLst xmlns:pc="http://schemas.microsoft.com/office/powerpoint/2013/main/command">
      <pc:docMk/>
      <pc:sldMk cId="3750399465" sldId="283"/>
    </pc:sldMkLst>
    <p188:txBody>
      <a:bodyPr/>
      <a:lstStyle/>
      <a:p>
        <a:r>
          <a:rPr lang="en-GB"/>
          <a:t>Can we add a graphic to this slide please?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B86BD-33EC-4962-84C6-FD3ADD03336B}" type="datetimeFigureOut">
              <a:rPr lang="en-GB" smtClean="0"/>
              <a:t>21/04/2026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4E53C-0053-4BC0-8B3F-DD1C343F36B4}" type="slidenum">
              <a:rPr lang="en-GB" smtClean="0"/>
              <a:t>‹#›</a:t>
            </a:fld>
            <a:endParaRPr lang="en-GB"/>
          </a:p>
        </p:txBody>
      </p:sp>
    </p:spTree>
    <p:extLst>
      <p:ext uri="{BB962C8B-B14F-4D97-AF65-F5344CB8AC3E}">
        <p14:creationId xmlns:p14="http://schemas.microsoft.com/office/powerpoint/2010/main" val="391290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TP@westlothian.go.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Landlords have a legal obligation to involve tenants and service users in decisions. </a:t>
            </a:r>
          </a:p>
          <a:p>
            <a:pPr marL="0" indent="0">
              <a:buNone/>
            </a:pPr>
            <a:r>
              <a:rPr lang="en-GB" dirty="0"/>
              <a:t>The Housing (Scotland) Act 2001 gave tenants the right to be asked for their view and to take part in decisions. </a:t>
            </a:r>
          </a:p>
          <a:p>
            <a:pPr marL="0" indent="0">
              <a:buNone/>
            </a:pPr>
            <a:r>
              <a:rPr lang="en-GB" dirty="0"/>
              <a:t>It also made this a duty for all councils and housing associations in Scotland.</a:t>
            </a:r>
          </a:p>
          <a:p>
            <a:pPr marL="0" indent="0">
              <a:buNone/>
            </a:pPr>
            <a:r>
              <a:rPr lang="en-GB" dirty="0"/>
              <a:t>Tenant Participation (TP) means tenants can have a say on things like:</a:t>
            </a:r>
          </a:p>
          <a:p>
            <a:r>
              <a:rPr lang="en-GB" dirty="0"/>
              <a:t>Rent levels</a:t>
            </a:r>
          </a:p>
          <a:p>
            <a:r>
              <a:rPr lang="en-GB" dirty="0"/>
              <a:t>Repairs</a:t>
            </a:r>
          </a:p>
          <a:p>
            <a:r>
              <a:rPr lang="en-GB" dirty="0"/>
              <a:t>Service delivery</a:t>
            </a:r>
          </a:p>
          <a:p>
            <a:r>
              <a:rPr lang="en-GB" dirty="0"/>
              <a:t>Housing issues that affect you</a:t>
            </a:r>
          </a:p>
          <a:p>
            <a:endParaRPr lang="en-GB" dirty="0"/>
          </a:p>
        </p:txBody>
      </p:sp>
      <p:sp>
        <p:nvSpPr>
          <p:cNvPr id="4" name="Slide Number Placeholder 3"/>
          <p:cNvSpPr>
            <a:spLocks noGrp="1"/>
          </p:cNvSpPr>
          <p:nvPr>
            <p:ph type="sldNum" sz="quarter" idx="5"/>
          </p:nvPr>
        </p:nvSpPr>
        <p:spPr/>
        <p:txBody>
          <a:bodyPr/>
          <a:lstStyle/>
          <a:p>
            <a:fld id="{8734E53C-0053-4BC0-8B3F-DD1C343F36B4}" type="slidenum">
              <a:rPr lang="en-GB" smtClean="0"/>
              <a:t>5</a:t>
            </a:fld>
            <a:endParaRPr lang="en-GB"/>
          </a:p>
        </p:txBody>
      </p:sp>
    </p:spTree>
    <p:extLst>
      <p:ext uri="{BB962C8B-B14F-4D97-AF65-F5344CB8AC3E}">
        <p14:creationId xmlns:p14="http://schemas.microsoft.com/office/powerpoint/2010/main" val="398944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800" b="1" kern="1200" dirty="0">
                <a:solidFill>
                  <a:srgbClr val="62427E"/>
                </a:solidFill>
                <a:latin typeface="+mn-lt"/>
                <a:ea typeface="+mn-ea"/>
                <a:cs typeface="Arial"/>
              </a:rPr>
              <a:t>Voice</a:t>
            </a:r>
            <a:r>
              <a:rPr lang="en-GB" sz="800" kern="1200" dirty="0">
                <a:solidFill>
                  <a:schemeClr val="tx1"/>
                </a:solidFill>
                <a:latin typeface="+mn-lt"/>
                <a:ea typeface="+mn-ea"/>
                <a:cs typeface="Arial"/>
              </a:rPr>
              <a:t> – Tenants having their voices heard</a:t>
            </a:r>
          </a:p>
          <a:p>
            <a:pPr marL="0" indent="0">
              <a:buNone/>
            </a:pPr>
            <a:r>
              <a:rPr lang="en-GB" sz="800" b="1" kern="1200" dirty="0">
                <a:solidFill>
                  <a:srgbClr val="31A6D6"/>
                </a:solidFill>
                <a:latin typeface="+mn-lt"/>
                <a:ea typeface="+mn-ea"/>
                <a:cs typeface="Arial"/>
              </a:rPr>
              <a:t>Skills/Confidence</a:t>
            </a:r>
            <a:r>
              <a:rPr lang="en-GB" sz="800" kern="1200" dirty="0">
                <a:solidFill>
                  <a:schemeClr val="tx1"/>
                </a:solidFill>
                <a:latin typeface="+mn-lt"/>
                <a:ea typeface="+mn-ea"/>
                <a:cs typeface="Arial"/>
              </a:rPr>
              <a:t> – Build confidence and gain skills</a:t>
            </a:r>
          </a:p>
          <a:p>
            <a:pPr marL="0" indent="0">
              <a:buNone/>
            </a:pPr>
            <a:r>
              <a:rPr lang="en-GB" sz="800" b="1" kern="1200" dirty="0">
                <a:solidFill>
                  <a:srgbClr val="99D23B"/>
                </a:solidFill>
                <a:latin typeface="+mn-lt"/>
                <a:ea typeface="+mn-ea"/>
                <a:cs typeface="Arial"/>
              </a:rPr>
              <a:t>Location</a:t>
            </a:r>
            <a:r>
              <a:rPr lang="en-GB" sz="800" kern="1200" dirty="0">
                <a:solidFill>
                  <a:schemeClr val="tx1"/>
                </a:solidFill>
                <a:latin typeface="+mn-lt"/>
                <a:ea typeface="+mn-ea"/>
                <a:cs typeface="Arial"/>
              </a:rPr>
              <a:t> – In person meetings at the Civic Centre </a:t>
            </a:r>
          </a:p>
          <a:p>
            <a:pPr marL="0" indent="0">
              <a:buNone/>
            </a:pPr>
            <a:r>
              <a:rPr lang="en-GB" sz="800" b="1" kern="1200" dirty="0">
                <a:solidFill>
                  <a:srgbClr val="E23C37"/>
                </a:solidFill>
                <a:latin typeface="+mn-lt"/>
                <a:ea typeface="+mn-ea"/>
                <a:cs typeface="Arial"/>
              </a:rPr>
              <a:t>In Partnership</a:t>
            </a:r>
            <a:r>
              <a:rPr lang="en-GB" sz="800" kern="1200" dirty="0">
                <a:solidFill>
                  <a:schemeClr val="tx1"/>
                </a:solidFill>
                <a:latin typeface="+mn-lt"/>
                <a:ea typeface="+mn-ea"/>
                <a:cs typeface="Arial"/>
              </a:rPr>
              <a:t> – Work in partnership with the council</a:t>
            </a:r>
          </a:p>
          <a:p>
            <a:endParaRPr lang="en-GB" dirty="0"/>
          </a:p>
        </p:txBody>
      </p:sp>
      <p:sp>
        <p:nvSpPr>
          <p:cNvPr id="4" name="Slide Number Placeholder 3"/>
          <p:cNvSpPr>
            <a:spLocks noGrp="1"/>
          </p:cNvSpPr>
          <p:nvPr>
            <p:ph type="sldNum" sz="quarter" idx="5"/>
          </p:nvPr>
        </p:nvSpPr>
        <p:spPr/>
        <p:txBody>
          <a:bodyPr/>
          <a:lstStyle/>
          <a:p>
            <a:fld id="{8734E53C-0053-4BC0-8B3F-DD1C343F36B4}" type="slidenum">
              <a:rPr lang="en-GB" smtClean="0"/>
              <a:t>6</a:t>
            </a:fld>
            <a:endParaRPr lang="en-GB"/>
          </a:p>
        </p:txBody>
      </p:sp>
    </p:spTree>
    <p:extLst>
      <p:ext uri="{BB962C8B-B14F-4D97-AF65-F5344CB8AC3E}">
        <p14:creationId xmlns:p14="http://schemas.microsoft.com/office/powerpoint/2010/main" val="203198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100" dirty="0"/>
              <a:t>All meetings will take place in person at the Civic Centre </a:t>
            </a:r>
            <a:r>
              <a:rPr lang="en-GB" sz="1100"/>
              <a:t>in Livingston</a:t>
            </a:r>
            <a:endParaRPr lang="en-GB" sz="1100" dirty="0"/>
          </a:p>
          <a:p>
            <a:pPr marL="0" indent="0">
              <a:buNone/>
            </a:pPr>
            <a:r>
              <a:rPr lang="en-GB" sz="1100" dirty="0"/>
              <a:t>Format:</a:t>
            </a:r>
          </a:p>
          <a:p>
            <a:r>
              <a:rPr lang="en-GB" sz="1100" dirty="0"/>
              <a:t>30 mins – Performance Update </a:t>
            </a:r>
          </a:p>
          <a:p>
            <a:r>
              <a:rPr lang="en-GB" sz="1100" dirty="0"/>
              <a:t>30 mins – Service Updates </a:t>
            </a:r>
          </a:p>
          <a:p>
            <a:r>
              <a:rPr lang="en-GB" sz="1100" dirty="0"/>
              <a:t>45 mins – Topic of Tenants choice </a:t>
            </a:r>
          </a:p>
          <a:p>
            <a:r>
              <a:rPr lang="en-GB" sz="1100" dirty="0"/>
              <a:t>15 mins – AOB / Tenant Questions </a:t>
            </a:r>
          </a:p>
          <a:p>
            <a:endParaRPr lang="en-GB" sz="1000" dirty="0"/>
          </a:p>
          <a:p>
            <a:pPr marL="0" indent="0">
              <a:buNone/>
            </a:pPr>
            <a:endParaRPr lang="en-GB" sz="1000" dirty="0"/>
          </a:p>
          <a:p>
            <a:pPr marL="0" indent="0">
              <a:buNone/>
            </a:pPr>
            <a:r>
              <a:rPr lang="en-GB" sz="1200" dirty="0"/>
              <a:t>Meetings will take place once a quarter and like todays meeting, you will get to vote on which date and time suits you best to attend.</a:t>
            </a:r>
          </a:p>
          <a:p>
            <a:pPr marL="0" indent="0">
              <a:buNone/>
            </a:pPr>
            <a:r>
              <a:rPr lang="en-GB" sz="1200" dirty="0"/>
              <a:t> After the meeting all the information shared will be put onto our website and the link will be shared with our interested tenants.  </a:t>
            </a:r>
          </a:p>
          <a:p>
            <a:endParaRPr lang="en-GB" dirty="0"/>
          </a:p>
        </p:txBody>
      </p:sp>
      <p:sp>
        <p:nvSpPr>
          <p:cNvPr id="4" name="Slide Number Placeholder 3"/>
          <p:cNvSpPr>
            <a:spLocks noGrp="1"/>
          </p:cNvSpPr>
          <p:nvPr>
            <p:ph type="sldNum" sz="quarter" idx="5"/>
          </p:nvPr>
        </p:nvSpPr>
        <p:spPr/>
        <p:txBody>
          <a:bodyPr/>
          <a:lstStyle/>
          <a:p>
            <a:fld id="{8734E53C-0053-4BC0-8B3F-DD1C343F36B4}" type="slidenum">
              <a:rPr lang="en-GB" smtClean="0"/>
              <a:t>7</a:t>
            </a:fld>
            <a:endParaRPr lang="en-GB"/>
          </a:p>
        </p:txBody>
      </p:sp>
    </p:spTree>
    <p:extLst>
      <p:ext uri="{BB962C8B-B14F-4D97-AF65-F5344CB8AC3E}">
        <p14:creationId xmlns:p14="http://schemas.microsoft.com/office/powerpoint/2010/main" val="2022218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Performance reporting a means by which to check and monitor how well something is doing and a way by which to show the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It is about the service setting goals, measuring the results and sharing them in an understandable format. Our performance reporting is also a way by which we can show people what we are doing, or plan to do to make improvements.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When I go through performance with you at the meetings, you will be provided with a range of performance indicators (PIs/ KPIs), and I will take you through them and explain what the services are doing to improve and or maintain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You will also have the opportunity to give me your feedback and if you want to see other parts of the service performance, we can do that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734E53C-0053-4BC0-8B3F-DD1C343F36B4}" type="slidenum">
              <a:rPr lang="en-GB" smtClean="0"/>
              <a:t>8</a:t>
            </a:fld>
            <a:endParaRPr lang="en-GB"/>
          </a:p>
        </p:txBody>
      </p:sp>
    </p:spTree>
    <p:extLst>
      <p:ext uri="{BB962C8B-B14F-4D97-AF65-F5344CB8AC3E}">
        <p14:creationId xmlns:p14="http://schemas.microsoft.com/office/powerpoint/2010/main" val="583511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800" kern="1200" dirty="0">
                <a:solidFill>
                  <a:schemeClr val="tx1"/>
                </a:solidFill>
                <a:latin typeface="+mn-lt"/>
                <a:ea typeface="+mn-ea"/>
                <a:cs typeface="Arial"/>
              </a:rPr>
              <a:t>An interested tenant is a West Lothian Council tenant who has told us they would like to be consulted and involved in TP. </a:t>
            </a:r>
          </a:p>
          <a:p>
            <a:pPr marL="0" indent="0" algn="just">
              <a:buNone/>
            </a:pPr>
            <a:endParaRPr lang="en-GB" sz="800" kern="1200" dirty="0">
              <a:solidFill>
                <a:schemeClr val="tx1"/>
              </a:solidFill>
              <a:latin typeface="+mn-lt"/>
              <a:ea typeface="+mn-ea"/>
              <a:cs typeface="Arial"/>
            </a:endParaRPr>
          </a:p>
          <a:p>
            <a:pPr marL="0" indent="0" algn="just">
              <a:buNone/>
            </a:pPr>
            <a:r>
              <a:rPr lang="en-GB" sz="800" kern="1200" dirty="0">
                <a:solidFill>
                  <a:schemeClr val="tx1"/>
                </a:solidFill>
                <a:latin typeface="+mn-lt"/>
                <a:ea typeface="+mn-ea"/>
                <a:cs typeface="Arial"/>
              </a:rPr>
              <a:t>Ultimately, it means:</a:t>
            </a:r>
          </a:p>
          <a:p>
            <a:pPr algn="just"/>
            <a:r>
              <a:rPr lang="en-GB" sz="800" kern="1200" dirty="0">
                <a:solidFill>
                  <a:schemeClr val="tx1"/>
                </a:solidFill>
                <a:latin typeface="+mn-lt"/>
                <a:ea typeface="+mn-ea"/>
                <a:cs typeface="Arial"/>
              </a:rPr>
              <a:t>A tenant who wants to have their say</a:t>
            </a:r>
          </a:p>
          <a:p>
            <a:pPr algn="just"/>
            <a:r>
              <a:rPr lang="en-GB" sz="800" kern="1200" dirty="0">
                <a:solidFill>
                  <a:schemeClr val="tx1"/>
                </a:solidFill>
                <a:latin typeface="+mn-lt"/>
                <a:ea typeface="+mn-ea"/>
                <a:cs typeface="Arial"/>
              </a:rPr>
              <a:t>Someone who wants to be consulted and/or informed</a:t>
            </a:r>
          </a:p>
          <a:p>
            <a:pPr algn="just"/>
            <a:r>
              <a:rPr lang="en-GB" sz="800" kern="1200" dirty="0">
                <a:solidFill>
                  <a:schemeClr val="tx1"/>
                </a:solidFill>
                <a:latin typeface="+mn-lt"/>
                <a:ea typeface="+mn-ea"/>
                <a:cs typeface="Arial"/>
              </a:rPr>
              <a:t>A tenant who may take part in things like surveys, meetings, surveys or other events. </a:t>
            </a:r>
          </a:p>
          <a:p>
            <a:pPr marL="0" indent="0" algn="just">
              <a:buNone/>
            </a:pPr>
            <a:endParaRPr lang="en-GB" sz="800" kern="1200" dirty="0">
              <a:solidFill>
                <a:schemeClr val="tx1"/>
              </a:solidFill>
              <a:latin typeface="+mn-lt"/>
              <a:ea typeface="+mn-ea"/>
              <a:cs typeface="Arial"/>
            </a:endParaRPr>
          </a:p>
          <a:p>
            <a:pPr marL="0" indent="0" algn="just">
              <a:buNone/>
            </a:pPr>
            <a:endParaRPr lang="en-GB" sz="800" kern="1200" dirty="0">
              <a:solidFill>
                <a:schemeClr val="tx1"/>
              </a:solidFill>
              <a:latin typeface="+mn-lt"/>
              <a:ea typeface="+mn-ea"/>
              <a:cs typeface="Arial"/>
            </a:endParaRPr>
          </a:p>
          <a:p>
            <a:pPr marL="0" indent="0" algn="just">
              <a:buNone/>
            </a:pPr>
            <a:r>
              <a:rPr lang="en-GB" sz="800" kern="1200" dirty="0">
                <a:solidFill>
                  <a:schemeClr val="tx1"/>
                </a:solidFill>
                <a:latin typeface="+mn-lt"/>
                <a:ea typeface="+mn-ea"/>
                <a:cs typeface="Arial"/>
              </a:rPr>
              <a:t>We will contact interested tenants from time to time to allow them to attend and participate in different events related to their area of interest. </a:t>
            </a:r>
          </a:p>
          <a:p>
            <a:pPr marL="0" indent="0" algn="just">
              <a:buNone/>
            </a:pPr>
            <a:r>
              <a:rPr lang="en-GB" sz="800" kern="1200" dirty="0">
                <a:solidFill>
                  <a:schemeClr val="tx1"/>
                </a:solidFill>
                <a:latin typeface="+mn-lt"/>
                <a:ea typeface="+mn-ea"/>
                <a:cs typeface="Arial"/>
              </a:rPr>
              <a:t>As an interested tenant, you can use your experience and knowledge to improve the service you receive in a way that suits you.</a:t>
            </a:r>
          </a:p>
          <a:p>
            <a:pPr marL="0" indent="0" algn="just">
              <a:buNone/>
            </a:pPr>
            <a:r>
              <a:rPr lang="en-GB" sz="800" kern="1200" dirty="0">
                <a:solidFill>
                  <a:schemeClr val="tx1"/>
                </a:solidFill>
                <a:latin typeface="+mn-lt"/>
                <a:ea typeface="+mn-ea"/>
                <a:cs typeface="Arial"/>
              </a:rPr>
              <a:t>If you would like to become an interested tenant, please contact our Quality Development Officer by emailing </a:t>
            </a:r>
            <a:r>
              <a:rPr lang="en-GB" sz="800" kern="1200" dirty="0">
                <a:solidFill>
                  <a:schemeClr val="tx1"/>
                </a:solidFill>
                <a:latin typeface="+mn-lt"/>
                <a:ea typeface="+mn-ea"/>
                <a:cs typeface="Arial"/>
                <a:hlinkClick r:id="rId3"/>
              </a:rPr>
              <a:t>TP@westlothian.go.uk</a:t>
            </a:r>
            <a:r>
              <a:rPr lang="en-GB" sz="800" kern="1200" dirty="0">
                <a:solidFill>
                  <a:schemeClr val="tx1"/>
                </a:solidFill>
                <a:latin typeface="+mn-lt"/>
                <a:ea typeface="+mn-ea"/>
                <a:cs typeface="Arial"/>
              </a:rPr>
              <a:t> or by calling 01506 280000.</a:t>
            </a:r>
          </a:p>
          <a:p>
            <a:endParaRPr lang="en-GB" dirty="0"/>
          </a:p>
        </p:txBody>
      </p:sp>
      <p:sp>
        <p:nvSpPr>
          <p:cNvPr id="4" name="Slide Number Placeholder 3"/>
          <p:cNvSpPr>
            <a:spLocks noGrp="1"/>
          </p:cNvSpPr>
          <p:nvPr>
            <p:ph type="sldNum" sz="quarter" idx="5"/>
          </p:nvPr>
        </p:nvSpPr>
        <p:spPr/>
        <p:txBody>
          <a:bodyPr/>
          <a:lstStyle/>
          <a:p>
            <a:fld id="{8734E53C-0053-4BC0-8B3F-DD1C343F36B4}" type="slidenum">
              <a:rPr lang="en-GB" smtClean="0"/>
              <a:t>9</a:t>
            </a:fld>
            <a:endParaRPr lang="en-GB"/>
          </a:p>
        </p:txBody>
      </p:sp>
    </p:spTree>
    <p:extLst>
      <p:ext uri="{BB962C8B-B14F-4D97-AF65-F5344CB8AC3E}">
        <p14:creationId xmlns:p14="http://schemas.microsoft.com/office/powerpoint/2010/main" val="31237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kern="1200" dirty="0">
                <a:solidFill>
                  <a:srgbClr val="31A6D6"/>
                </a:solidFill>
                <a:latin typeface="+mn-lt"/>
                <a:ea typeface="+mn-ea"/>
                <a:cs typeface="Arial"/>
              </a:rPr>
              <a:t>Facebook: </a:t>
            </a:r>
            <a:r>
              <a:rPr lang="en-GB" sz="1200" kern="1200" dirty="0">
                <a:solidFill>
                  <a:schemeClr val="tx1"/>
                </a:solidFill>
                <a:latin typeface="+mn-lt"/>
                <a:ea typeface="+mn-ea"/>
                <a:cs typeface="Arial"/>
              </a:rPr>
              <a:t>There is a dedicated Tenant Participation Facebook Group for council tenants. This is available to West Lothian Council tenants only. If you are on Facebook and want to join, we can help you do that today. </a:t>
            </a:r>
          </a:p>
          <a:p>
            <a:pPr marL="0" indent="0">
              <a:buNone/>
            </a:pPr>
            <a:r>
              <a:rPr lang="en-GB" sz="1200" b="1" kern="1200" dirty="0">
                <a:solidFill>
                  <a:srgbClr val="62427E"/>
                </a:solidFill>
                <a:latin typeface="+mn-lt"/>
                <a:ea typeface="+mn-ea"/>
                <a:cs typeface="Arial"/>
              </a:rPr>
              <a:t>Customer Experience (CX) Surveys: </a:t>
            </a:r>
            <a:r>
              <a:rPr lang="en-GB" sz="1200" kern="1200" dirty="0">
                <a:solidFill>
                  <a:schemeClr val="tx1"/>
                </a:solidFill>
                <a:latin typeface="+mn-lt"/>
                <a:ea typeface="+mn-ea"/>
                <a:cs typeface="Arial"/>
              </a:rPr>
              <a:t>Our CX Officers might call you to complete a survey. This is to get your feedback on the service and any valuable insights.</a:t>
            </a:r>
            <a:r>
              <a:rPr lang="en-GB" sz="1200" kern="1200" dirty="0">
                <a:solidFill>
                  <a:schemeClr val="accent2">
                    <a:lumMod val="75000"/>
                  </a:schemeClr>
                </a:solidFill>
                <a:latin typeface="+mn-lt"/>
                <a:ea typeface="+mn-ea"/>
                <a:cs typeface="Arial"/>
              </a:rPr>
              <a:t> </a:t>
            </a:r>
          </a:p>
          <a:p>
            <a:pPr marL="0" indent="0">
              <a:buNone/>
            </a:pPr>
            <a:r>
              <a:rPr lang="en-GB" sz="1200" b="0" kern="1200" dirty="0">
                <a:solidFill>
                  <a:srgbClr val="62427E"/>
                </a:solidFill>
                <a:latin typeface="+mn-lt"/>
                <a:ea typeface="+mn-ea"/>
                <a:cs typeface="Arial"/>
              </a:rPr>
              <a:t>For example we have:</a:t>
            </a:r>
          </a:p>
          <a:p>
            <a:r>
              <a:rPr lang="en-GB" sz="1200" b="0" kern="1200" dirty="0">
                <a:solidFill>
                  <a:srgbClr val="62427E"/>
                </a:solidFill>
                <a:latin typeface="+mn-lt"/>
                <a:ea typeface="+mn-ea"/>
                <a:cs typeface="Arial"/>
              </a:rPr>
              <a:t>New Tenant Visit Surveys </a:t>
            </a:r>
          </a:p>
          <a:p>
            <a:r>
              <a:rPr lang="en-GB" sz="1200" b="0" kern="1200" dirty="0">
                <a:solidFill>
                  <a:srgbClr val="62427E"/>
                </a:solidFill>
                <a:latin typeface="+mn-lt"/>
                <a:ea typeface="+mn-ea"/>
                <a:cs typeface="Arial"/>
              </a:rPr>
              <a:t>Housing Office Feedback</a:t>
            </a:r>
          </a:p>
          <a:p>
            <a:r>
              <a:rPr lang="en-GB" sz="1200" b="0" kern="1200" dirty="0">
                <a:solidFill>
                  <a:srgbClr val="62427E"/>
                </a:solidFill>
                <a:latin typeface="+mn-lt"/>
                <a:ea typeface="+mn-ea"/>
                <a:cs typeface="Arial"/>
              </a:rPr>
              <a:t>New Build Surveys </a:t>
            </a:r>
          </a:p>
          <a:p>
            <a:endParaRPr lang="en-GB" dirty="0"/>
          </a:p>
          <a:p>
            <a:r>
              <a:rPr lang="en-GB" dirty="0"/>
              <a:t>Events- we have been carrying out more in-person, collaborative events such as pop-up shops and estate walkabout and such like. We are also attending an increasing number of functions and would love you to be involved. </a:t>
            </a:r>
          </a:p>
        </p:txBody>
      </p:sp>
      <p:sp>
        <p:nvSpPr>
          <p:cNvPr id="4" name="Slide Number Placeholder 3"/>
          <p:cNvSpPr>
            <a:spLocks noGrp="1"/>
          </p:cNvSpPr>
          <p:nvPr>
            <p:ph type="sldNum" sz="quarter" idx="5"/>
          </p:nvPr>
        </p:nvSpPr>
        <p:spPr/>
        <p:txBody>
          <a:bodyPr/>
          <a:lstStyle/>
          <a:p>
            <a:fld id="{8734E53C-0053-4BC0-8B3F-DD1C343F36B4}" type="slidenum">
              <a:rPr lang="en-GB" smtClean="0"/>
              <a:t>10</a:t>
            </a:fld>
            <a:endParaRPr lang="en-GB"/>
          </a:p>
        </p:txBody>
      </p:sp>
    </p:spTree>
    <p:extLst>
      <p:ext uri="{BB962C8B-B14F-4D97-AF65-F5344CB8AC3E}">
        <p14:creationId xmlns:p14="http://schemas.microsoft.com/office/powerpoint/2010/main" val="350766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1214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1451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7308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41519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2999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32085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629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3329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38942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6946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5438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7706569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6_F93C7A54.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18/10/relationships/comments" Target="../comments/modernComment_11B_DF8A8DE9.xml"/><Relationship Id="rId4" Type="http://schemas.openxmlformats.org/officeDocument/2006/relationships/hyperlink" Target="https://pelesa2.blogspot.com/2016/04/challenge-listening-practice.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coffeenancy.com/2020/04/group-labe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8DAB11-0A6F-47ED-8CFD-512C6CD7F76F}"/>
              </a:ext>
            </a:extLst>
          </p:cNvPr>
          <p:cNvPicPr>
            <a:picLocks noChangeAspect="1"/>
          </p:cNvPicPr>
          <p:nvPr/>
        </p:nvPicPr>
        <p:blipFill rotWithShape="1">
          <a:blip r:embed="rId2"/>
          <a:srcRect t="862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615D23FF-4A1C-4BA7-AF9E-9393A5C0E190}"/>
              </a:ext>
            </a:extLst>
          </p:cNvPr>
          <p:cNvSpPr/>
          <p:nvPr/>
        </p:nvSpPr>
        <p:spPr>
          <a:xfrm>
            <a:off x="0" y="0"/>
            <a:ext cx="6857284" cy="1461155"/>
          </a:xfrm>
          <a:prstGeom prst="rect">
            <a:avLst/>
          </a:prstGeom>
          <a:solidFill>
            <a:srgbClr val="5D4582"/>
          </a:solidFill>
          <a:ln>
            <a:solidFill>
              <a:srgbClr val="6242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BE4D6A81-1B34-4DAD-A3A6-EA3546220781}"/>
              </a:ext>
            </a:extLst>
          </p:cNvPr>
          <p:cNvSpPr txBox="1">
            <a:spLocks/>
          </p:cNvSpPr>
          <p:nvPr/>
        </p:nvSpPr>
        <p:spPr>
          <a:xfrm>
            <a:off x="229985" y="212365"/>
            <a:ext cx="6227376" cy="1514185"/>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mn-lt"/>
                <a:cs typeface="Calibri Light"/>
              </a:rPr>
              <a:t>HCBS Tenant &amp; Customer Participation</a:t>
            </a:r>
            <a:endParaRPr lang="en-GB" sz="3600" b="1" dirty="0">
              <a:solidFill>
                <a:schemeClr val="bg1"/>
              </a:solidFill>
              <a:latin typeface="+mn-lt"/>
            </a:endParaRPr>
          </a:p>
        </p:txBody>
      </p:sp>
      <p:sp>
        <p:nvSpPr>
          <p:cNvPr id="7" name="Subtitle 2">
            <a:extLst>
              <a:ext uri="{FF2B5EF4-FFF2-40B4-BE49-F238E27FC236}">
                <a16:creationId xmlns:a16="http://schemas.microsoft.com/office/drawing/2014/main" id="{A957EE86-1380-4781-90E6-AC5CB6C6EDFE}"/>
              </a:ext>
            </a:extLst>
          </p:cNvPr>
          <p:cNvSpPr txBox="1">
            <a:spLocks/>
          </p:cNvSpPr>
          <p:nvPr/>
        </p:nvSpPr>
        <p:spPr>
          <a:xfrm>
            <a:off x="229985" y="799775"/>
            <a:ext cx="5946202" cy="83883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chemeClr val="bg1"/>
                </a:solidFill>
                <a:cs typeface="Calibri"/>
              </a:rPr>
              <a:t>Take part, have a voice and make a difference</a:t>
            </a:r>
          </a:p>
        </p:txBody>
      </p:sp>
      <p:pic>
        <p:nvPicPr>
          <p:cNvPr id="8" name="Picture 13">
            <a:extLst>
              <a:ext uri="{FF2B5EF4-FFF2-40B4-BE49-F238E27FC236}">
                <a16:creationId xmlns:a16="http://schemas.microsoft.com/office/drawing/2014/main" id="{1478D548-93E3-49B4-8541-7F275E078EB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229985" y="5901996"/>
            <a:ext cx="2743200" cy="743639"/>
          </a:xfrm>
          <a:prstGeom prst="rect">
            <a:avLst/>
          </a:prstGeom>
        </p:spPr>
      </p:pic>
    </p:spTree>
    <p:extLst>
      <p:ext uri="{BB962C8B-B14F-4D97-AF65-F5344CB8AC3E}">
        <p14:creationId xmlns:p14="http://schemas.microsoft.com/office/powerpoint/2010/main" val="3766390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AACA-22AE-46A5-9EE9-08B330E0A36C}"/>
              </a:ext>
            </a:extLst>
          </p:cNvPr>
          <p:cNvSpPr>
            <a:spLocks noGrp="1"/>
          </p:cNvSpPr>
          <p:nvPr>
            <p:ph type="title"/>
          </p:nvPr>
        </p:nvSpPr>
        <p:spPr>
          <a:xfrm>
            <a:off x="762000" y="450742"/>
            <a:ext cx="10515600" cy="1325563"/>
          </a:xfrm>
        </p:spPr>
        <p:txBody>
          <a:bodyPr/>
          <a:lstStyle/>
          <a:p>
            <a:r>
              <a:rPr lang="en-GB" dirty="0">
                <a:latin typeface="+mn-lt"/>
                <a:cs typeface="Arial"/>
              </a:rPr>
              <a:t>Other ways to get involved</a:t>
            </a:r>
          </a:p>
        </p:txBody>
      </p:sp>
      <p:sp>
        <p:nvSpPr>
          <p:cNvPr id="3" name="Content Placeholder 2">
            <a:extLst>
              <a:ext uri="{FF2B5EF4-FFF2-40B4-BE49-F238E27FC236}">
                <a16:creationId xmlns:a16="http://schemas.microsoft.com/office/drawing/2014/main" id="{54A5EB1A-7FDF-4D1A-BCD4-6717753871C5}"/>
              </a:ext>
            </a:extLst>
          </p:cNvPr>
          <p:cNvSpPr>
            <a:spLocks noGrp="1"/>
          </p:cNvSpPr>
          <p:nvPr>
            <p:ph sz="half" idx="1"/>
          </p:nvPr>
        </p:nvSpPr>
        <p:spPr>
          <a:xfrm>
            <a:off x="2229632" y="1776305"/>
            <a:ext cx="8730641" cy="2269253"/>
          </a:xfrm>
        </p:spPr>
        <p:txBody>
          <a:bodyPr vert="horz" lIns="91440" tIns="45720" rIns="91440" bIns="45720" rtlCol="0" anchor="t">
            <a:noAutofit/>
          </a:bodyPr>
          <a:lstStyle/>
          <a:p>
            <a:r>
              <a:rPr lang="en-GB" sz="4400" dirty="0">
                <a:latin typeface="+mj-lt"/>
                <a:cs typeface="Arial"/>
              </a:rPr>
              <a:t>Facebook</a:t>
            </a:r>
          </a:p>
          <a:p>
            <a:r>
              <a:rPr lang="en-GB" sz="4400" dirty="0">
                <a:latin typeface="+mj-lt"/>
                <a:cs typeface="Arial"/>
              </a:rPr>
              <a:t>Customer Experience (CX) surveys</a:t>
            </a:r>
          </a:p>
          <a:p>
            <a:r>
              <a:rPr lang="en-GB" sz="4400" dirty="0">
                <a:latin typeface="+mj-lt"/>
                <a:cs typeface="Arial"/>
              </a:rPr>
              <a:t>Events </a:t>
            </a:r>
          </a:p>
        </p:txBody>
      </p:sp>
      <p:pic>
        <p:nvPicPr>
          <p:cNvPr id="4" name="Picture 3">
            <a:extLst>
              <a:ext uri="{FF2B5EF4-FFF2-40B4-BE49-F238E27FC236}">
                <a16:creationId xmlns:a16="http://schemas.microsoft.com/office/drawing/2014/main" id="{92077B9F-2BD4-4762-A9E2-0DB2D6E79E12}"/>
              </a:ext>
            </a:extLst>
          </p:cNvPr>
          <p:cNvPicPr>
            <a:picLocks noChangeAspect="1"/>
          </p:cNvPicPr>
          <p:nvPr/>
        </p:nvPicPr>
        <p:blipFill>
          <a:blip r:embed="rId3"/>
          <a:stretch>
            <a:fillRect/>
          </a:stretch>
        </p:blipFill>
        <p:spPr>
          <a:xfrm>
            <a:off x="5713899" y="6213260"/>
            <a:ext cx="6478101" cy="644740"/>
          </a:xfrm>
          <a:prstGeom prst="rect">
            <a:avLst/>
          </a:prstGeom>
        </p:spPr>
      </p:pic>
      <p:pic>
        <p:nvPicPr>
          <p:cNvPr id="9" name="Content Placeholder 8">
            <a:extLst>
              <a:ext uri="{FF2B5EF4-FFF2-40B4-BE49-F238E27FC236}">
                <a16:creationId xmlns:a16="http://schemas.microsoft.com/office/drawing/2014/main" id="{7C350F4F-0D10-47C6-9A05-4E328CCBEFF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l="5135" t="14316" r="3525" b="22717"/>
          <a:stretch>
            <a:fillRect/>
          </a:stretch>
        </p:blipFill>
        <p:spPr>
          <a:xfrm>
            <a:off x="838199" y="4384110"/>
            <a:ext cx="5181601" cy="1490598"/>
          </a:xfrm>
        </p:spPr>
      </p:pic>
    </p:spTree>
    <p:extLst>
      <p:ext uri="{BB962C8B-B14F-4D97-AF65-F5344CB8AC3E}">
        <p14:creationId xmlns:p14="http://schemas.microsoft.com/office/powerpoint/2010/main" val="271789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9076-D825-4AF4-983A-CA74F66CA7D2}"/>
              </a:ext>
            </a:extLst>
          </p:cNvPr>
          <p:cNvSpPr>
            <a:spLocks noGrp="1"/>
          </p:cNvSpPr>
          <p:nvPr>
            <p:ph type="title"/>
          </p:nvPr>
        </p:nvSpPr>
        <p:spPr/>
        <p:txBody>
          <a:bodyPr/>
          <a:lstStyle/>
          <a:p>
            <a:r>
              <a:rPr lang="en-GB" dirty="0">
                <a:latin typeface="+mn-lt"/>
                <a:cs typeface="Arial" panose="020B0604020202020204" pitchFamily="34" charset="0"/>
              </a:rPr>
              <a:t>What TP means to our Tenants </a:t>
            </a:r>
          </a:p>
        </p:txBody>
      </p:sp>
      <p:sp>
        <p:nvSpPr>
          <p:cNvPr id="3" name="Content Placeholder 2">
            <a:extLst>
              <a:ext uri="{FF2B5EF4-FFF2-40B4-BE49-F238E27FC236}">
                <a16:creationId xmlns:a16="http://schemas.microsoft.com/office/drawing/2014/main" id="{32BD44DF-BF80-43B2-B1E4-2AA68D3D61F4}"/>
              </a:ext>
            </a:extLst>
          </p:cNvPr>
          <p:cNvSpPr>
            <a:spLocks noGrp="1"/>
          </p:cNvSpPr>
          <p:nvPr>
            <p:ph idx="1"/>
          </p:nvPr>
        </p:nvSpPr>
        <p:spPr/>
        <p:txBody>
          <a:bodyPr>
            <a:normAutofit/>
          </a:bodyPr>
          <a:lstStyle/>
          <a:p>
            <a:pPr marL="0" indent="0">
              <a:buNone/>
            </a:pPr>
            <a:r>
              <a:rPr lang="en-GB" sz="3600" dirty="0">
                <a:latin typeface="+mj-lt"/>
                <a:cs typeface="Arial" panose="020B0604020202020204" pitchFamily="34" charset="0"/>
              </a:rPr>
              <a:t>We asked our participating tenants what TP means to them:</a:t>
            </a:r>
          </a:p>
        </p:txBody>
      </p:sp>
      <p:pic>
        <p:nvPicPr>
          <p:cNvPr id="4" name="Picture 3">
            <a:extLst>
              <a:ext uri="{FF2B5EF4-FFF2-40B4-BE49-F238E27FC236}">
                <a16:creationId xmlns:a16="http://schemas.microsoft.com/office/drawing/2014/main" id="{C2B374EE-F98C-4097-A976-1515CB887124}"/>
              </a:ext>
            </a:extLst>
          </p:cNvPr>
          <p:cNvPicPr>
            <a:picLocks noChangeAspect="1"/>
          </p:cNvPicPr>
          <p:nvPr/>
        </p:nvPicPr>
        <p:blipFill>
          <a:blip r:embed="rId2"/>
          <a:stretch>
            <a:fillRect/>
          </a:stretch>
        </p:blipFill>
        <p:spPr>
          <a:xfrm>
            <a:off x="5713899" y="6213260"/>
            <a:ext cx="6478101" cy="644740"/>
          </a:xfrm>
          <a:prstGeom prst="rect">
            <a:avLst/>
          </a:prstGeom>
        </p:spPr>
      </p:pic>
      <p:sp>
        <p:nvSpPr>
          <p:cNvPr id="5" name="Thought Bubble: Cloud 4">
            <a:extLst>
              <a:ext uri="{FF2B5EF4-FFF2-40B4-BE49-F238E27FC236}">
                <a16:creationId xmlns:a16="http://schemas.microsoft.com/office/drawing/2014/main" id="{1A2D2878-8955-4FEB-8B7E-2CA1ABCB1329}"/>
              </a:ext>
            </a:extLst>
          </p:cNvPr>
          <p:cNvSpPr/>
          <p:nvPr/>
        </p:nvSpPr>
        <p:spPr>
          <a:xfrm>
            <a:off x="637032" y="2903998"/>
            <a:ext cx="1926336" cy="1325563"/>
          </a:xfrm>
          <a:prstGeom prst="cloudCallout">
            <a:avLst/>
          </a:prstGeom>
          <a:solidFill>
            <a:srgbClr val="31A6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Meaningful</a:t>
            </a:r>
          </a:p>
          <a:p>
            <a:pPr algn="ctr"/>
            <a:endParaRPr lang="en-GB" dirty="0"/>
          </a:p>
        </p:txBody>
      </p:sp>
      <p:sp>
        <p:nvSpPr>
          <p:cNvPr id="6" name="Thought Bubble: Cloud 5">
            <a:extLst>
              <a:ext uri="{FF2B5EF4-FFF2-40B4-BE49-F238E27FC236}">
                <a16:creationId xmlns:a16="http://schemas.microsoft.com/office/drawing/2014/main" id="{B18995B0-E68F-4E9C-85CF-457B74175102}"/>
              </a:ext>
            </a:extLst>
          </p:cNvPr>
          <p:cNvSpPr/>
          <p:nvPr/>
        </p:nvSpPr>
        <p:spPr>
          <a:xfrm>
            <a:off x="3288792" y="2692193"/>
            <a:ext cx="1883664" cy="1381488"/>
          </a:xfrm>
          <a:prstGeom prst="cloudCallout">
            <a:avLst/>
          </a:prstGeom>
          <a:solidFill>
            <a:srgbClr val="99D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Social</a:t>
            </a:r>
          </a:p>
          <a:p>
            <a:pPr algn="ctr"/>
            <a:endParaRPr lang="en-GB" dirty="0"/>
          </a:p>
        </p:txBody>
      </p:sp>
      <p:sp>
        <p:nvSpPr>
          <p:cNvPr id="7" name="Thought Bubble: Cloud 6">
            <a:extLst>
              <a:ext uri="{FF2B5EF4-FFF2-40B4-BE49-F238E27FC236}">
                <a16:creationId xmlns:a16="http://schemas.microsoft.com/office/drawing/2014/main" id="{5C38D974-52AD-4912-B5FE-FD386156C67F}"/>
              </a:ext>
            </a:extLst>
          </p:cNvPr>
          <p:cNvSpPr/>
          <p:nvPr/>
        </p:nvSpPr>
        <p:spPr>
          <a:xfrm>
            <a:off x="5623560" y="2554772"/>
            <a:ext cx="2060448" cy="1381488"/>
          </a:xfrm>
          <a:prstGeom prst="cloudCallout">
            <a:avLst/>
          </a:prstGeom>
          <a:solidFill>
            <a:srgbClr val="5D45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Satisfying</a:t>
            </a:r>
          </a:p>
          <a:p>
            <a:pPr algn="ctr"/>
            <a:endParaRPr lang="en-GB" dirty="0"/>
          </a:p>
        </p:txBody>
      </p:sp>
      <p:sp>
        <p:nvSpPr>
          <p:cNvPr id="8" name="Thought Bubble: Cloud 7">
            <a:extLst>
              <a:ext uri="{FF2B5EF4-FFF2-40B4-BE49-F238E27FC236}">
                <a16:creationId xmlns:a16="http://schemas.microsoft.com/office/drawing/2014/main" id="{7C9F507D-A52A-4777-8EAE-7ED83EDA902C}"/>
              </a:ext>
            </a:extLst>
          </p:cNvPr>
          <p:cNvSpPr/>
          <p:nvPr/>
        </p:nvSpPr>
        <p:spPr>
          <a:xfrm>
            <a:off x="6364224" y="4407362"/>
            <a:ext cx="2267712" cy="1325562"/>
          </a:xfrm>
          <a:prstGeom prst="cloudCallout">
            <a:avLst/>
          </a:prstGeom>
          <a:solidFill>
            <a:srgbClr val="99D2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Challenging</a:t>
            </a:r>
          </a:p>
          <a:p>
            <a:pPr algn="ctr"/>
            <a:endParaRPr lang="en-GB" dirty="0"/>
          </a:p>
        </p:txBody>
      </p:sp>
      <p:sp>
        <p:nvSpPr>
          <p:cNvPr id="9" name="Thought Bubble: Cloud 8">
            <a:extLst>
              <a:ext uri="{FF2B5EF4-FFF2-40B4-BE49-F238E27FC236}">
                <a16:creationId xmlns:a16="http://schemas.microsoft.com/office/drawing/2014/main" id="{387E2C2E-1E51-488D-AFB6-8EDE1BA56B92}"/>
              </a:ext>
            </a:extLst>
          </p:cNvPr>
          <p:cNvSpPr/>
          <p:nvPr/>
        </p:nvSpPr>
        <p:spPr>
          <a:xfrm>
            <a:off x="9460992" y="4229560"/>
            <a:ext cx="2267712" cy="1325561"/>
          </a:xfrm>
          <a:prstGeom prst="cloudCallout">
            <a:avLst/>
          </a:prstGeom>
          <a:solidFill>
            <a:srgbClr val="31A6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Giving Purpose</a:t>
            </a:r>
          </a:p>
          <a:p>
            <a:pPr algn="ctr"/>
            <a:endParaRPr lang="en-GB" dirty="0"/>
          </a:p>
        </p:txBody>
      </p:sp>
      <p:sp>
        <p:nvSpPr>
          <p:cNvPr id="10" name="Thought Bubble: Cloud 9">
            <a:extLst>
              <a:ext uri="{FF2B5EF4-FFF2-40B4-BE49-F238E27FC236}">
                <a16:creationId xmlns:a16="http://schemas.microsoft.com/office/drawing/2014/main" id="{9F65A2A1-4828-477F-AC7F-033C417042E4}"/>
              </a:ext>
            </a:extLst>
          </p:cNvPr>
          <p:cNvSpPr/>
          <p:nvPr/>
        </p:nvSpPr>
        <p:spPr>
          <a:xfrm>
            <a:off x="682752" y="5039679"/>
            <a:ext cx="1792224" cy="1119314"/>
          </a:xfrm>
          <a:prstGeom prst="cloudCallout">
            <a:avLst/>
          </a:prstGeom>
          <a:solidFill>
            <a:srgbClr val="E23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Action for Tenants</a:t>
            </a:r>
          </a:p>
          <a:p>
            <a:pPr algn="ctr"/>
            <a:endParaRPr lang="en-GB" dirty="0"/>
          </a:p>
        </p:txBody>
      </p:sp>
      <p:sp>
        <p:nvSpPr>
          <p:cNvPr id="11" name="Thought Bubble: Cloud 10">
            <a:extLst>
              <a:ext uri="{FF2B5EF4-FFF2-40B4-BE49-F238E27FC236}">
                <a16:creationId xmlns:a16="http://schemas.microsoft.com/office/drawing/2014/main" id="{0A8F04C4-5C5B-41BA-9892-ECA4B67E5D99}"/>
              </a:ext>
            </a:extLst>
          </p:cNvPr>
          <p:cNvSpPr/>
          <p:nvPr/>
        </p:nvSpPr>
        <p:spPr>
          <a:xfrm>
            <a:off x="8135112" y="2348599"/>
            <a:ext cx="2060448" cy="1603375"/>
          </a:xfrm>
          <a:prstGeom prst="cloudCallout">
            <a:avLst/>
          </a:prstGeom>
          <a:solidFill>
            <a:srgbClr val="E23C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Having a voice</a:t>
            </a:r>
          </a:p>
          <a:p>
            <a:pPr algn="ctr"/>
            <a:endParaRPr lang="en-GB" dirty="0"/>
          </a:p>
        </p:txBody>
      </p:sp>
      <p:sp>
        <p:nvSpPr>
          <p:cNvPr id="12" name="Thought Bubble: Cloud 11">
            <a:extLst>
              <a:ext uri="{FF2B5EF4-FFF2-40B4-BE49-F238E27FC236}">
                <a16:creationId xmlns:a16="http://schemas.microsoft.com/office/drawing/2014/main" id="{39E41324-CC03-487E-9B38-26F42607A781}"/>
              </a:ext>
            </a:extLst>
          </p:cNvPr>
          <p:cNvSpPr/>
          <p:nvPr/>
        </p:nvSpPr>
        <p:spPr>
          <a:xfrm>
            <a:off x="3041904" y="4457609"/>
            <a:ext cx="2060448" cy="1381488"/>
          </a:xfrm>
          <a:prstGeom prst="cloudCallout">
            <a:avLst/>
          </a:prstGeom>
          <a:solidFill>
            <a:srgbClr val="624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cs typeface="Arial" panose="020B0604020202020204" pitchFamily="34" charset="0"/>
              </a:rPr>
              <a:t>Engaging</a:t>
            </a:r>
          </a:p>
          <a:p>
            <a:pPr algn="ctr"/>
            <a:endParaRPr lang="en-GB" dirty="0"/>
          </a:p>
        </p:txBody>
      </p:sp>
    </p:spTree>
    <p:extLst>
      <p:ext uri="{BB962C8B-B14F-4D97-AF65-F5344CB8AC3E}">
        <p14:creationId xmlns:p14="http://schemas.microsoft.com/office/powerpoint/2010/main" val="41814902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6950BFC3-D8DA-4A85-94F7-54DA5524770B}">
      <p188:commentRel xmlns=""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E9076-D825-4AF4-983A-CA74F66CA7D2}"/>
              </a:ext>
            </a:extLst>
          </p:cNvPr>
          <p:cNvSpPr>
            <a:spLocks noGrp="1"/>
          </p:cNvSpPr>
          <p:nvPr>
            <p:ph type="title"/>
          </p:nvPr>
        </p:nvSpPr>
        <p:spPr>
          <a:xfrm>
            <a:off x="838200" y="2185536"/>
            <a:ext cx="10515600" cy="1325563"/>
          </a:xfrm>
        </p:spPr>
        <p:txBody>
          <a:bodyPr/>
          <a:lstStyle/>
          <a:p>
            <a:pPr algn="ctr"/>
            <a:r>
              <a:rPr lang="en-GB" dirty="0">
                <a:latin typeface="+mn-lt"/>
                <a:cs typeface="Arial" panose="020B0604020202020204" pitchFamily="34" charset="0"/>
              </a:rPr>
              <a:t>Questions / Answers</a:t>
            </a:r>
          </a:p>
        </p:txBody>
      </p:sp>
      <p:pic>
        <p:nvPicPr>
          <p:cNvPr id="4" name="Picture 3">
            <a:extLst>
              <a:ext uri="{FF2B5EF4-FFF2-40B4-BE49-F238E27FC236}">
                <a16:creationId xmlns:a16="http://schemas.microsoft.com/office/drawing/2014/main" id="{C2B374EE-F98C-4097-A976-1515CB887124}"/>
              </a:ext>
            </a:extLst>
          </p:cNvPr>
          <p:cNvPicPr>
            <a:picLocks noChangeAspect="1"/>
          </p:cNvPicPr>
          <p:nvPr/>
        </p:nvPicPr>
        <p:blipFill>
          <a:blip r:embed="rId2"/>
          <a:stretch>
            <a:fillRect/>
          </a:stretch>
        </p:blipFill>
        <p:spPr>
          <a:xfrm>
            <a:off x="5713899" y="6213260"/>
            <a:ext cx="6478101" cy="644740"/>
          </a:xfrm>
          <a:prstGeom prst="rect">
            <a:avLst/>
          </a:prstGeom>
        </p:spPr>
      </p:pic>
    </p:spTree>
    <p:extLst>
      <p:ext uri="{BB962C8B-B14F-4D97-AF65-F5344CB8AC3E}">
        <p14:creationId xmlns:p14="http://schemas.microsoft.com/office/powerpoint/2010/main" val="3703942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29F7-51C0-4BDC-8AA6-CFE549305DE9}"/>
              </a:ext>
            </a:extLst>
          </p:cNvPr>
          <p:cNvSpPr>
            <a:spLocks noGrp="1"/>
          </p:cNvSpPr>
          <p:nvPr>
            <p:ph type="title"/>
          </p:nvPr>
        </p:nvSpPr>
        <p:spPr/>
        <p:txBody>
          <a:bodyPr/>
          <a:lstStyle/>
          <a:p>
            <a:r>
              <a:rPr lang="en-GB" dirty="0">
                <a:latin typeface="+mn-lt"/>
                <a:cs typeface="Arial"/>
              </a:rPr>
              <a:t>Agenda</a:t>
            </a:r>
          </a:p>
        </p:txBody>
      </p:sp>
      <p:sp>
        <p:nvSpPr>
          <p:cNvPr id="3" name="Content Placeholder 2">
            <a:extLst>
              <a:ext uri="{FF2B5EF4-FFF2-40B4-BE49-F238E27FC236}">
                <a16:creationId xmlns:a16="http://schemas.microsoft.com/office/drawing/2014/main" id="{EC578025-1722-4541-A77F-BFF9F02A7840}"/>
              </a:ext>
            </a:extLst>
          </p:cNvPr>
          <p:cNvSpPr>
            <a:spLocks noGrp="1"/>
          </p:cNvSpPr>
          <p:nvPr>
            <p:ph sz="half" idx="1"/>
          </p:nvPr>
        </p:nvSpPr>
        <p:spPr>
          <a:xfrm>
            <a:off x="838199" y="1861922"/>
            <a:ext cx="8177463" cy="4351338"/>
          </a:xfrm>
        </p:spPr>
        <p:txBody>
          <a:bodyPr vert="horz" lIns="91440" tIns="45720" rIns="91440" bIns="45720" rtlCol="0" anchor="t">
            <a:normAutofit/>
          </a:bodyPr>
          <a:lstStyle/>
          <a:p>
            <a:r>
              <a:rPr lang="en-GB" sz="3200" dirty="0">
                <a:latin typeface="+mj-lt"/>
                <a:cs typeface="Arial"/>
              </a:rPr>
              <a:t>Welcome and Introduction </a:t>
            </a:r>
          </a:p>
          <a:p>
            <a:r>
              <a:rPr lang="en-GB" sz="3200" dirty="0">
                <a:latin typeface="+mj-lt"/>
                <a:cs typeface="Arial"/>
              </a:rPr>
              <a:t>Introduction to Tenant Participation </a:t>
            </a:r>
          </a:p>
          <a:p>
            <a:r>
              <a:rPr lang="en-GB" sz="3200" dirty="0">
                <a:latin typeface="+mj-lt"/>
                <a:cs typeface="Arial"/>
              </a:rPr>
              <a:t>Focus of TP </a:t>
            </a:r>
          </a:p>
          <a:p>
            <a:r>
              <a:rPr lang="en-GB" sz="3200" dirty="0">
                <a:latin typeface="+mj-lt"/>
                <a:cs typeface="Arial"/>
              </a:rPr>
              <a:t>New Meeting Format – Quarterly </a:t>
            </a:r>
          </a:p>
          <a:p>
            <a:r>
              <a:rPr lang="en-GB" sz="3200" dirty="0">
                <a:latin typeface="+mj-lt"/>
                <a:cs typeface="Arial"/>
              </a:rPr>
              <a:t>Interested Tenants </a:t>
            </a:r>
          </a:p>
          <a:p>
            <a:r>
              <a:rPr lang="en-GB" sz="3200" dirty="0">
                <a:latin typeface="+mj-lt"/>
                <a:cs typeface="Arial"/>
              </a:rPr>
              <a:t>Other ways to get involved </a:t>
            </a:r>
          </a:p>
          <a:p>
            <a:r>
              <a:rPr lang="en-GB" sz="3200" dirty="0">
                <a:latin typeface="+mj-lt"/>
                <a:cs typeface="Arial"/>
              </a:rPr>
              <a:t>What TP means to Tenants </a:t>
            </a:r>
          </a:p>
          <a:p>
            <a:pPr marL="0" indent="0">
              <a:buNone/>
            </a:pPr>
            <a:endParaRPr lang="en-GB" dirty="0">
              <a:latin typeface="+mj-lt"/>
              <a:cs typeface="Arial"/>
            </a:endParaRPr>
          </a:p>
          <a:p>
            <a:pPr marL="0" indent="0">
              <a:buNone/>
            </a:pPr>
            <a:endParaRPr lang="en-GB" dirty="0">
              <a:latin typeface="+mj-lt"/>
              <a:cs typeface="Arial"/>
            </a:endParaRPr>
          </a:p>
        </p:txBody>
      </p:sp>
      <p:pic>
        <p:nvPicPr>
          <p:cNvPr id="4" name="Picture 3">
            <a:extLst>
              <a:ext uri="{FF2B5EF4-FFF2-40B4-BE49-F238E27FC236}">
                <a16:creationId xmlns:a16="http://schemas.microsoft.com/office/drawing/2014/main" id="{C9651BF0-3A8B-44EA-B658-357E79A1DC51}"/>
              </a:ext>
            </a:extLst>
          </p:cNvPr>
          <p:cNvPicPr>
            <a:picLocks noChangeAspect="1"/>
          </p:cNvPicPr>
          <p:nvPr/>
        </p:nvPicPr>
        <p:blipFill>
          <a:blip r:embed="rId2"/>
          <a:stretch>
            <a:fillRect/>
          </a:stretch>
        </p:blipFill>
        <p:spPr>
          <a:xfrm>
            <a:off x="5713899" y="6213260"/>
            <a:ext cx="6478101" cy="644740"/>
          </a:xfrm>
          <a:prstGeom prst="rect">
            <a:avLst/>
          </a:prstGeom>
        </p:spPr>
      </p:pic>
    </p:spTree>
    <p:extLst>
      <p:ext uri="{BB962C8B-B14F-4D97-AF65-F5344CB8AC3E}">
        <p14:creationId xmlns:p14="http://schemas.microsoft.com/office/powerpoint/2010/main" val="2080754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29F7-51C0-4BDC-8AA6-CFE549305DE9}"/>
              </a:ext>
            </a:extLst>
          </p:cNvPr>
          <p:cNvSpPr>
            <a:spLocks noGrp="1"/>
          </p:cNvSpPr>
          <p:nvPr>
            <p:ph type="title"/>
          </p:nvPr>
        </p:nvSpPr>
        <p:spPr>
          <a:xfrm>
            <a:off x="2687463" y="2276090"/>
            <a:ext cx="6567632" cy="1325563"/>
          </a:xfrm>
        </p:spPr>
        <p:txBody>
          <a:bodyPr/>
          <a:lstStyle/>
          <a:p>
            <a:r>
              <a:rPr lang="en-GB" dirty="0">
                <a:latin typeface="+mn-lt"/>
                <a:cs typeface="Arial"/>
              </a:rPr>
              <a:t>Welcome and Introductions</a:t>
            </a:r>
          </a:p>
        </p:txBody>
      </p:sp>
      <p:pic>
        <p:nvPicPr>
          <p:cNvPr id="4" name="Picture 3">
            <a:extLst>
              <a:ext uri="{FF2B5EF4-FFF2-40B4-BE49-F238E27FC236}">
                <a16:creationId xmlns:a16="http://schemas.microsoft.com/office/drawing/2014/main" id="{C9651BF0-3A8B-44EA-B658-357E79A1DC51}"/>
              </a:ext>
            </a:extLst>
          </p:cNvPr>
          <p:cNvPicPr>
            <a:picLocks noChangeAspect="1"/>
          </p:cNvPicPr>
          <p:nvPr/>
        </p:nvPicPr>
        <p:blipFill>
          <a:blip r:embed="rId2"/>
          <a:stretch>
            <a:fillRect/>
          </a:stretch>
        </p:blipFill>
        <p:spPr>
          <a:xfrm>
            <a:off x="5713899" y="6213260"/>
            <a:ext cx="6478101" cy="644740"/>
          </a:xfrm>
          <a:prstGeom prst="rect">
            <a:avLst/>
          </a:prstGeom>
        </p:spPr>
      </p:pic>
    </p:spTree>
    <p:extLst>
      <p:ext uri="{BB962C8B-B14F-4D97-AF65-F5344CB8AC3E}">
        <p14:creationId xmlns:p14="http://schemas.microsoft.com/office/powerpoint/2010/main" val="3984625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29F7-51C0-4BDC-8AA6-CFE549305DE9}"/>
              </a:ext>
            </a:extLst>
          </p:cNvPr>
          <p:cNvSpPr>
            <a:spLocks noGrp="1"/>
          </p:cNvSpPr>
          <p:nvPr>
            <p:ph type="title"/>
          </p:nvPr>
        </p:nvSpPr>
        <p:spPr>
          <a:xfrm>
            <a:off x="2687463" y="2276090"/>
            <a:ext cx="6567632" cy="1325563"/>
          </a:xfrm>
        </p:spPr>
        <p:txBody>
          <a:bodyPr/>
          <a:lstStyle/>
          <a:p>
            <a:pPr algn="ctr"/>
            <a:r>
              <a:rPr lang="en-GB" dirty="0">
                <a:latin typeface="+mn-lt"/>
                <a:cs typeface="Arial"/>
              </a:rPr>
              <a:t>Introduction to Tenant Participation</a:t>
            </a:r>
          </a:p>
        </p:txBody>
      </p:sp>
      <p:pic>
        <p:nvPicPr>
          <p:cNvPr id="4" name="Picture 3">
            <a:extLst>
              <a:ext uri="{FF2B5EF4-FFF2-40B4-BE49-F238E27FC236}">
                <a16:creationId xmlns:a16="http://schemas.microsoft.com/office/drawing/2014/main" id="{C9651BF0-3A8B-44EA-B658-357E79A1DC51}"/>
              </a:ext>
            </a:extLst>
          </p:cNvPr>
          <p:cNvPicPr>
            <a:picLocks noChangeAspect="1"/>
          </p:cNvPicPr>
          <p:nvPr/>
        </p:nvPicPr>
        <p:blipFill>
          <a:blip r:embed="rId2"/>
          <a:stretch>
            <a:fillRect/>
          </a:stretch>
        </p:blipFill>
        <p:spPr>
          <a:xfrm>
            <a:off x="5713899" y="6213260"/>
            <a:ext cx="6478101" cy="644740"/>
          </a:xfrm>
          <a:prstGeom prst="rect">
            <a:avLst/>
          </a:prstGeom>
        </p:spPr>
      </p:pic>
    </p:spTree>
    <p:extLst>
      <p:ext uri="{BB962C8B-B14F-4D97-AF65-F5344CB8AC3E}">
        <p14:creationId xmlns:p14="http://schemas.microsoft.com/office/powerpoint/2010/main" val="3404042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28BD-3CC3-4F14-9AB3-1EF748A3B21E}"/>
              </a:ext>
            </a:extLst>
          </p:cNvPr>
          <p:cNvSpPr>
            <a:spLocks noGrp="1"/>
          </p:cNvSpPr>
          <p:nvPr>
            <p:ph type="title"/>
          </p:nvPr>
        </p:nvSpPr>
        <p:spPr>
          <a:xfrm>
            <a:off x="244775" y="386348"/>
            <a:ext cx="10543541" cy="589380"/>
          </a:xfrm>
        </p:spPr>
        <p:txBody>
          <a:bodyPr>
            <a:noAutofit/>
          </a:bodyPr>
          <a:lstStyle/>
          <a:p>
            <a:r>
              <a:rPr lang="en-GB" dirty="0">
                <a:latin typeface="+mn-lt"/>
                <a:cs typeface="Arial"/>
              </a:rPr>
              <a:t>What is Tenant Participation?</a:t>
            </a:r>
            <a:endParaRPr lang="en-GB" dirty="0">
              <a:latin typeface="+mn-lt"/>
            </a:endParaRPr>
          </a:p>
        </p:txBody>
      </p:sp>
      <p:sp>
        <p:nvSpPr>
          <p:cNvPr id="5" name="TextBox 4">
            <a:extLst>
              <a:ext uri="{FF2B5EF4-FFF2-40B4-BE49-F238E27FC236}">
                <a16:creationId xmlns:a16="http://schemas.microsoft.com/office/drawing/2014/main" id="{4D7C9602-4DE6-A244-FBEC-B6816EDAEF23}"/>
              </a:ext>
            </a:extLst>
          </p:cNvPr>
          <p:cNvSpPr txBox="1"/>
          <p:nvPr/>
        </p:nvSpPr>
        <p:spPr>
          <a:xfrm>
            <a:off x="911727" y="2368106"/>
            <a:ext cx="9209636" cy="769441"/>
          </a:xfrm>
          <a:prstGeom prst="rect">
            <a:avLst/>
          </a:prstGeom>
          <a:noFill/>
        </p:spPr>
        <p:txBody>
          <a:bodyPr wrap="square" rtlCol="0">
            <a:spAutoFit/>
          </a:bodyPr>
          <a:lstStyle/>
          <a:p>
            <a:r>
              <a:rPr lang="en-GB" sz="4400" dirty="0"/>
              <a:t>The right to be listened to and involved</a:t>
            </a:r>
          </a:p>
        </p:txBody>
      </p:sp>
      <p:pic>
        <p:nvPicPr>
          <p:cNvPr id="4" name="Picture 3">
            <a:extLst>
              <a:ext uri="{FF2B5EF4-FFF2-40B4-BE49-F238E27FC236}">
                <a16:creationId xmlns:a16="http://schemas.microsoft.com/office/drawing/2014/main" id="{91D5BFCD-7B2D-4D6D-AA43-08412FA60A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49545" y="3521964"/>
            <a:ext cx="5334000" cy="2667000"/>
          </a:xfrm>
          <a:prstGeom prst="rect">
            <a:avLst/>
          </a:prstGeom>
        </p:spPr>
      </p:pic>
    </p:spTree>
    <p:extLst>
      <p:ext uri="{BB962C8B-B14F-4D97-AF65-F5344CB8AC3E}">
        <p14:creationId xmlns:p14="http://schemas.microsoft.com/office/powerpoint/2010/main" val="3750399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mod="1">
    <p:ext uri="{6950BFC3-D8DA-4A85-94F7-54DA5524770B}">
      <p188:commentRel xmlns="" xmlns:p188="http://schemas.microsoft.com/office/powerpoint/2018/8/main" r:id="rId5"/>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29F7-51C0-4BDC-8AA6-CFE549305DE9}"/>
              </a:ext>
            </a:extLst>
          </p:cNvPr>
          <p:cNvSpPr>
            <a:spLocks noGrp="1"/>
          </p:cNvSpPr>
          <p:nvPr>
            <p:ph type="title"/>
          </p:nvPr>
        </p:nvSpPr>
        <p:spPr>
          <a:xfrm>
            <a:off x="914400" y="365125"/>
            <a:ext cx="10515600" cy="1325563"/>
          </a:xfrm>
        </p:spPr>
        <p:txBody>
          <a:bodyPr/>
          <a:lstStyle/>
          <a:p>
            <a:r>
              <a:rPr lang="en-GB" b="1" dirty="0">
                <a:latin typeface="+mn-lt"/>
                <a:cs typeface="Arial"/>
              </a:rPr>
              <a:t>Focus of TP</a:t>
            </a:r>
          </a:p>
        </p:txBody>
      </p:sp>
      <p:sp>
        <p:nvSpPr>
          <p:cNvPr id="3" name="Content Placeholder 2">
            <a:extLst>
              <a:ext uri="{FF2B5EF4-FFF2-40B4-BE49-F238E27FC236}">
                <a16:creationId xmlns:a16="http://schemas.microsoft.com/office/drawing/2014/main" id="{EC578025-1722-4541-A77F-BFF9F02A7840}"/>
              </a:ext>
            </a:extLst>
          </p:cNvPr>
          <p:cNvSpPr>
            <a:spLocks noGrp="1"/>
          </p:cNvSpPr>
          <p:nvPr>
            <p:ph sz="half" idx="1"/>
          </p:nvPr>
        </p:nvSpPr>
        <p:spPr>
          <a:xfrm>
            <a:off x="914400" y="1674166"/>
            <a:ext cx="5311036" cy="3010568"/>
          </a:xfrm>
        </p:spPr>
        <p:txBody>
          <a:bodyPr vert="horz" lIns="91440" tIns="45720" rIns="91440" bIns="45720" rtlCol="0" anchor="t">
            <a:noAutofit/>
          </a:bodyPr>
          <a:lstStyle/>
          <a:p>
            <a:pPr marL="0" indent="0">
              <a:buNone/>
            </a:pPr>
            <a:r>
              <a:rPr lang="en-GB" sz="4400" dirty="0">
                <a:solidFill>
                  <a:srgbClr val="62427E"/>
                </a:solidFill>
                <a:cs typeface="Arial"/>
              </a:rPr>
              <a:t>Voice</a:t>
            </a:r>
            <a:r>
              <a:rPr lang="en-GB" sz="4400" dirty="0">
                <a:cs typeface="Arial"/>
              </a:rPr>
              <a:t> </a:t>
            </a:r>
          </a:p>
          <a:p>
            <a:pPr marL="0" indent="0">
              <a:buNone/>
            </a:pPr>
            <a:r>
              <a:rPr lang="en-GB" sz="4400" dirty="0">
                <a:solidFill>
                  <a:srgbClr val="31A6D6"/>
                </a:solidFill>
                <a:cs typeface="Arial"/>
              </a:rPr>
              <a:t>Skills/Confidence</a:t>
            </a:r>
            <a:r>
              <a:rPr lang="en-GB" sz="4400" dirty="0">
                <a:cs typeface="Arial"/>
              </a:rPr>
              <a:t> </a:t>
            </a:r>
          </a:p>
          <a:p>
            <a:pPr marL="0" indent="0">
              <a:buNone/>
            </a:pPr>
            <a:r>
              <a:rPr lang="en-GB" sz="4400" dirty="0">
                <a:solidFill>
                  <a:srgbClr val="99D23B"/>
                </a:solidFill>
                <a:cs typeface="Arial"/>
              </a:rPr>
              <a:t>Location</a:t>
            </a:r>
            <a:r>
              <a:rPr lang="en-GB" sz="4400" dirty="0">
                <a:cs typeface="Arial"/>
              </a:rPr>
              <a:t> </a:t>
            </a:r>
            <a:endParaRPr lang="en-GB" sz="4400" dirty="0">
              <a:solidFill>
                <a:srgbClr val="E23C37"/>
              </a:solidFill>
              <a:cs typeface="Arial"/>
            </a:endParaRPr>
          </a:p>
          <a:p>
            <a:pPr marL="0" indent="0">
              <a:buNone/>
            </a:pPr>
            <a:r>
              <a:rPr lang="en-GB" sz="4400" dirty="0">
                <a:solidFill>
                  <a:srgbClr val="E23C37"/>
                </a:solidFill>
                <a:cs typeface="Arial"/>
              </a:rPr>
              <a:t>In Partnership</a:t>
            </a:r>
            <a:endParaRPr lang="en-GB" sz="4400" dirty="0">
              <a:cs typeface="Arial"/>
            </a:endParaRPr>
          </a:p>
        </p:txBody>
      </p:sp>
      <p:pic>
        <p:nvPicPr>
          <p:cNvPr id="8" name="Content Placeholder 7">
            <a:extLst>
              <a:ext uri="{FF2B5EF4-FFF2-40B4-BE49-F238E27FC236}">
                <a16:creationId xmlns:a16="http://schemas.microsoft.com/office/drawing/2014/main" id="{4421C8CB-93ED-4287-BB67-55B206C23EB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77280" y="1690688"/>
            <a:ext cx="4351338" cy="4351338"/>
          </a:xfrm>
          <a:prstGeom prst="rect">
            <a:avLst/>
          </a:prstGeom>
        </p:spPr>
      </p:pic>
      <p:pic>
        <p:nvPicPr>
          <p:cNvPr id="4" name="Picture 3">
            <a:extLst>
              <a:ext uri="{FF2B5EF4-FFF2-40B4-BE49-F238E27FC236}">
                <a16:creationId xmlns:a16="http://schemas.microsoft.com/office/drawing/2014/main" id="{C9651BF0-3A8B-44EA-B658-357E79A1DC51}"/>
              </a:ext>
            </a:extLst>
          </p:cNvPr>
          <p:cNvPicPr>
            <a:picLocks noChangeAspect="1"/>
          </p:cNvPicPr>
          <p:nvPr/>
        </p:nvPicPr>
        <p:blipFill>
          <a:blip r:embed="rId5"/>
          <a:stretch>
            <a:fillRect/>
          </a:stretch>
        </p:blipFill>
        <p:spPr>
          <a:xfrm>
            <a:off x="5713899" y="6213260"/>
            <a:ext cx="6478101" cy="644740"/>
          </a:xfrm>
          <a:prstGeom prst="rect">
            <a:avLst/>
          </a:prstGeom>
        </p:spPr>
      </p:pic>
    </p:spTree>
    <p:extLst>
      <p:ext uri="{BB962C8B-B14F-4D97-AF65-F5344CB8AC3E}">
        <p14:creationId xmlns:p14="http://schemas.microsoft.com/office/powerpoint/2010/main" val="425397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C69CD-3BF0-4125-8C36-C6B91247A259}"/>
              </a:ext>
            </a:extLst>
          </p:cNvPr>
          <p:cNvSpPr>
            <a:spLocks noGrp="1"/>
          </p:cNvSpPr>
          <p:nvPr>
            <p:ph type="title"/>
          </p:nvPr>
        </p:nvSpPr>
        <p:spPr>
          <a:xfrm>
            <a:off x="541421" y="365125"/>
            <a:ext cx="4884821" cy="5928433"/>
          </a:xfrm>
        </p:spPr>
        <p:txBody>
          <a:bodyPr/>
          <a:lstStyle/>
          <a:p>
            <a:pPr algn="ctr"/>
            <a:r>
              <a:rPr lang="en-GB" dirty="0"/>
              <a:t>Our “new” TP</a:t>
            </a:r>
          </a:p>
        </p:txBody>
      </p:sp>
      <p:pic>
        <p:nvPicPr>
          <p:cNvPr id="6" name="Content Placeholder 5">
            <a:extLst>
              <a:ext uri="{FF2B5EF4-FFF2-40B4-BE49-F238E27FC236}">
                <a16:creationId xmlns:a16="http://schemas.microsoft.com/office/drawing/2014/main" id="{AF4EA5CB-C833-4735-8F39-1EDE0B5DA17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65760" y="2198933"/>
            <a:ext cx="5181600" cy="3450945"/>
          </a:xfrm>
        </p:spPr>
      </p:pic>
      <p:pic>
        <p:nvPicPr>
          <p:cNvPr id="5" name="Picture 4">
            <a:extLst>
              <a:ext uri="{FF2B5EF4-FFF2-40B4-BE49-F238E27FC236}">
                <a16:creationId xmlns:a16="http://schemas.microsoft.com/office/drawing/2014/main" id="{7F3B18B2-6745-4E3F-B3F8-BF94E2559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5760" y="609631"/>
            <a:ext cx="5132842" cy="1207010"/>
          </a:xfrm>
          <a:prstGeom prst="rect">
            <a:avLst/>
          </a:prstGeom>
        </p:spPr>
      </p:pic>
      <p:pic>
        <p:nvPicPr>
          <p:cNvPr id="7" name="Picture 6">
            <a:extLst>
              <a:ext uri="{FF2B5EF4-FFF2-40B4-BE49-F238E27FC236}">
                <a16:creationId xmlns:a16="http://schemas.microsoft.com/office/drawing/2014/main" id="{9388A100-D961-42B6-BB5F-56077EBC3B7B}"/>
              </a:ext>
            </a:extLst>
          </p:cNvPr>
          <p:cNvPicPr>
            <a:picLocks noChangeAspect="1"/>
          </p:cNvPicPr>
          <p:nvPr/>
        </p:nvPicPr>
        <p:blipFill rotWithShape="1">
          <a:blip r:embed="rId5">
            <a:extLst>
              <a:ext uri="{28A0092B-C50C-407E-A947-70E740481C1C}">
                <a14:useLocalDpi xmlns:a14="http://schemas.microsoft.com/office/drawing/2010/main" val="0"/>
              </a:ext>
            </a:extLst>
          </a:blip>
          <a:srcRect l="16698" r="18561" b="45534"/>
          <a:stretch/>
        </p:blipFill>
        <p:spPr>
          <a:xfrm>
            <a:off x="8608028" y="2197044"/>
            <a:ext cx="3339332" cy="1696022"/>
          </a:xfrm>
          <a:prstGeom prst="rect">
            <a:avLst/>
          </a:prstGeom>
        </p:spPr>
      </p:pic>
    </p:spTree>
    <p:extLst>
      <p:ext uri="{BB962C8B-B14F-4D97-AF65-F5344CB8AC3E}">
        <p14:creationId xmlns:p14="http://schemas.microsoft.com/office/powerpoint/2010/main" val="720381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949AD3-20F0-61A7-EDFF-1CB56704EF2D}"/>
              </a:ext>
            </a:extLst>
          </p:cNvPr>
          <p:cNvSpPr>
            <a:spLocks noGrp="1"/>
          </p:cNvSpPr>
          <p:nvPr>
            <p:ph type="title"/>
          </p:nvPr>
        </p:nvSpPr>
        <p:spPr>
          <a:xfrm>
            <a:off x="687888" y="365124"/>
            <a:ext cx="10515600" cy="1325563"/>
          </a:xfrm>
        </p:spPr>
        <p:txBody>
          <a:bodyPr/>
          <a:lstStyle/>
          <a:p>
            <a:r>
              <a:rPr lang="en-GB"/>
              <a:t>Performance Report</a:t>
            </a:r>
            <a:endParaRPr lang="en-GB" dirty="0"/>
          </a:p>
        </p:txBody>
      </p:sp>
      <p:sp>
        <p:nvSpPr>
          <p:cNvPr id="7" name="TextBox 6">
            <a:extLst>
              <a:ext uri="{FF2B5EF4-FFF2-40B4-BE49-F238E27FC236}">
                <a16:creationId xmlns:a16="http://schemas.microsoft.com/office/drawing/2014/main" id="{15D80EDC-6C49-A7AF-3A12-20CD2BE02C61}"/>
              </a:ext>
            </a:extLst>
          </p:cNvPr>
          <p:cNvSpPr txBox="1"/>
          <p:nvPr/>
        </p:nvSpPr>
        <p:spPr>
          <a:xfrm>
            <a:off x="838200" y="1878904"/>
            <a:ext cx="9884079" cy="2308324"/>
          </a:xfrm>
          <a:prstGeom prst="rect">
            <a:avLst/>
          </a:prstGeom>
          <a:noFill/>
        </p:spPr>
        <p:txBody>
          <a:bodyPr wrap="square" rtlCol="0">
            <a:spAutoFit/>
          </a:bodyPr>
          <a:lstStyle/>
          <a:p>
            <a:pPr marL="571500" indent="-571500">
              <a:buFont typeface="Arial" panose="020B0604020202020204" pitchFamily="34" charset="0"/>
              <a:buChar char="•"/>
            </a:pPr>
            <a:r>
              <a:rPr lang="en-GB" sz="3600"/>
              <a:t>Set goals</a:t>
            </a:r>
          </a:p>
          <a:p>
            <a:pPr marL="571500" indent="-571500">
              <a:buFont typeface="Arial" panose="020B0604020202020204" pitchFamily="34" charset="0"/>
              <a:buChar char="•"/>
            </a:pPr>
            <a:r>
              <a:rPr lang="en-GB" sz="3600"/>
              <a:t>Measure results</a:t>
            </a:r>
          </a:p>
          <a:p>
            <a:pPr marL="571500" indent="-571500">
              <a:buFont typeface="Arial" panose="020B0604020202020204" pitchFamily="34" charset="0"/>
              <a:buChar char="•"/>
            </a:pPr>
            <a:r>
              <a:rPr lang="en-GB" sz="3600"/>
              <a:t>Report the results </a:t>
            </a:r>
          </a:p>
          <a:p>
            <a:pPr marL="571500" indent="-571500">
              <a:buFont typeface="Arial" panose="020B0604020202020204" pitchFamily="34" charset="0"/>
              <a:buChar char="•"/>
            </a:pPr>
            <a:r>
              <a:rPr lang="en-GB" sz="3600"/>
              <a:t>React to the results</a:t>
            </a:r>
            <a:endParaRPr lang="en-GB" sz="3600" dirty="0"/>
          </a:p>
        </p:txBody>
      </p:sp>
      <p:pic>
        <p:nvPicPr>
          <p:cNvPr id="2050" name="Picture 2" descr="Performance Report Vector Art, Icons ...">
            <a:extLst>
              <a:ext uri="{FF2B5EF4-FFF2-40B4-BE49-F238E27FC236}">
                <a16:creationId xmlns:a16="http://schemas.microsoft.com/office/drawing/2014/main" id="{037086F0-E733-58A8-2725-85243F1E6E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324" y="3352861"/>
            <a:ext cx="3387539" cy="2560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0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3D79-03DA-4648-AD54-D65EFE8E0105}"/>
              </a:ext>
            </a:extLst>
          </p:cNvPr>
          <p:cNvSpPr>
            <a:spLocks noGrp="1"/>
          </p:cNvSpPr>
          <p:nvPr>
            <p:ph type="title"/>
          </p:nvPr>
        </p:nvSpPr>
        <p:spPr/>
        <p:txBody>
          <a:bodyPr/>
          <a:lstStyle/>
          <a:p>
            <a:r>
              <a:rPr lang="en-GB" dirty="0">
                <a:latin typeface="+mn-lt"/>
                <a:cs typeface="Arial"/>
              </a:rPr>
              <a:t>Interested tenants</a:t>
            </a:r>
          </a:p>
        </p:txBody>
      </p:sp>
      <p:sp>
        <p:nvSpPr>
          <p:cNvPr id="3" name="Content Placeholder 2">
            <a:extLst>
              <a:ext uri="{FF2B5EF4-FFF2-40B4-BE49-F238E27FC236}">
                <a16:creationId xmlns:a16="http://schemas.microsoft.com/office/drawing/2014/main" id="{753F8385-835D-4090-ADED-03046F223214}"/>
              </a:ext>
            </a:extLst>
          </p:cNvPr>
          <p:cNvSpPr>
            <a:spLocks noGrp="1"/>
          </p:cNvSpPr>
          <p:nvPr>
            <p:ph idx="1"/>
          </p:nvPr>
        </p:nvSpPr>
        <p:spPr>
          <a:xfrm>
            <a:off x="838200" y="1474896"/>
            <a:ext cx="10515600" cy="4351338"/>
          </a:xfrm>
        </p:spPr>
        <p:txBody>
          <a:bodyPr vert="horz" lIns="91440" tIns="45720" rIns="91440" bIns="45720" rtlCol="0" anchor="t">
            <a:normAutofit/>
          </a:bodyPr>
          <a:lstStyle/>
          <a:p>
            <a:pPr marL="0" indent="0" algn="just">
              <a:buNone/>
            </a:pPr>
            <a:r>
              <a:rPr lang="en-GB" sz="3600" dirty="0">
                <a:latin typeface="+mj-lt"/>
                <a:cs typeface="Arial"/>
              </a:rPr>
              <a:t>An “Interested Tenant” is a tenant who wants to be involved in their landlord’s decisions and activities. </a:t>
            </a:r>
          </a:p>
          <a:p>
            <a:pPr marL="0" indent="0" algn="just">
              <a:buNone/>
            </a:pPr>
            <a:r>
              <a:rPr lang="en-GB" sz="3600" dirty="0">
                <a:latin typeface="+mj-lt"/>
                <a:cs typeface="Arial"/>
              </a:rPr>
              <a:t>Ultimately, it means:</a:t>
            </a:r>
          </a:p>
          <a:p>
            <a:pPr algn="just"/>
            <a:r>
              <a:rPr lang="en-GB" sz="3600" dirty="0">
                <a:latin typeface="+mj-lt"/>
                <a:cs typeface="Arial"/>
              </a:rPr>
              <a:t>A tenant who wants to have their say</a:t>
            </a:r>
          </a:p>
          <a:p>
            <a:pPr algn="just"/>
            <a:r>
              <a:rPr lang="en-GB" sz="3600" dirty="0">
                <a:latin typeface="+mj-lt"/>
                <a:cs typeface="Arial"/>
              </a:rPr>
              <a:t>Someone who wants to be consulted and/or informed</a:t>
            </a:r>
          </a:p>
          <a:p>
            <a:pPr algn="just"/>
            <a:r>
              <a:rPr lang="en-GB" sz="3600" dirty="0">
                <a:latin typeface="+mj-lt"/>
                <a:cs typeface="Arial"/>
              </a:rPr>
              <a:t>A tenant who may take part in things like surveys, meetings, surveys or other events. </a:t>
            </a:r>
          </a:p>
        </p:txBody>
      </p:sp>
      <p:pic>
        <p:nvPicPr>
          <p:cNvPr id="4" name="Picture 3">
            <a:extLst>
              <a:ext uri="{FF2B5EF4-FFF2-40B4-BE49-F238E27FC236}">
                <a16:creationId xmlns:a16="http://schemas.microsoft.com/office/drawing/2014/main" id="{3393A578-0C23-4B3C-ACAB-3700CECA0C4B}"/>
              </a:ext>
            </a:extLst>
          </p:cNvPr>
          <p:cNvPicPr>
            <a:picLocks noChangeAspect="1"/>
          </p:cNvPicPr>
          <p:nvPr/>
        </p:nvPicPr>
        <p:blipFill>
          <a:blip r:embed="rId3"/>
          <a:stretch>
            <a:fillRect/>
          </a:stretch>
        </p:blipFill>
        <p:spPr>
          <a:xfrm>
            <a:off x="5713899" y="6213260"/>
            <a:ext cx="6478101" cy="644740"/>
          </a:xfrm>
          <a:prstGeom prst="rect">
            <a:avLst/>
          </a:prstGeom>
        </p:spPr>
      </p:pic>
    </p:spTree>
    <p:extLst>
      <p:ext uri="{BB962C8B-B14F-4D97-AF65-F5344CB8AC3E}">
        <p14:creationId xmlns:p14="http://schemas.microsoft.com/office/powerpoint/2010/main" val="1212139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12F86C7F411B47B8B981986A6BBE26" ma:contentTypeVersion="14" ma:contentTypeDescription="Create a new document." ma:contentTypeScope="" ma:versionID="66faead0269a02cdbb0c6a1463a9d900">
  <xsd:schema xmlns:xsd="http://www.w3.org/2001/XMLSchema" xmlns:xs="http://www.w3.org/2001/XMLSchema" xmlns:p="http://schemas.microsoft.com/office/2006/metadata/properties" xmlns:ns3="66ae4a34-faa9-42c2-9896-94943df8a709" xmlns:ns4="f135cd36-6217-4a09-827d-7ca58373cf53" targetNamespace="http://schemas.microsoft.com/office/2006/metadata/properties" ma:root="true" ma:fieldsID="5c6352c6dbde059bff44bd77cad96abd" ns3:_="" ns4:_="">
    <xsd:import namespace="66ae4a34-faa9-42c2-9896-94943df8a709"/>
    <xsd:import namespace="f135cd36-6217-4a09-827d-7ca58373cf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ae4a34-faa9-42c2-9896-94943df8a7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35cd36-6217-4a09-827d-7ca58373cf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135cd36-6217-4a09-827d-7ca58373cf53" xsi:nil="true"/>
  </documentManagement>
</p:properties>
</file>

<file path=customXml/item4.xml><?xml version="1.0" encoding="utf-8"?>
<metadata xmlns="http://www.objective.com/ecm/document/metadata/BBD2BD85151E45F38DBBD52365A3AE84" version="1.0.0">
  <systemFields>
    <field name="Objective-Id">
      <value order="0">A22422333</value>
    </field>
    <field name="Objective-Title">
      <value order="0">Updated - Presentation about TP for Tenants (A21606444)</value>
    </field>
    <field name="Objective-Description">
      <value order="0"/>
    </field>
    <field name="Objective-CreationStamp">
      <value order="0">2026-04-15T15:08:18Z</value>
    </field>
    <field name="Objective-IsApproved">
      <value order="0">false</value>
    </field>
    <field name="Objective-IsPublished">
      <value order="0">true</value>
    </field>
    <field name="Objective-DatePublished">
      <value order="0">2026-04-15T15:15:47Z</value>
    </field>
    <field name="Objective-ModificationStamp">
      <value order="0">2026-04-15T15:15:47Z</value>
    </field>
    <field name="Objective-Owner">
      <value order="0">Howie, Caitlin</value>
    </field>
    <field name="Objective-Path">
      <value order="0">Objective Global Folder:WLC File Plan:Housing Customer and Building Services:Management Services:Quality Assurance - P&amp;C:Tenant Participation:003. Projects &amp; Consultations:Reshape TP</value>
    </field>
    <field name="Objective-Parent">
      <value order="0">Reshape TP</value>
    </field>
    <field name="Objective-State">
      <value order="0">Published</value>
    </field>
    <field name="Objective-VersionId">
      <value order="0">vA29136233</value>
    </field>
    <field name="Objective-Version">
      <value order="0">1.0</value>
    </field>
    <field name="Objective-VersionNumber">
      <value order="0">2</value>
    </field>
    <field name="Objective-VersionComment">
      <value order="0"/>
    </field>
    <field name="Objective-FileNumber">
      <value order="0">qA1158075</value>
    </field>
    <field name="Objective-Classification">
      <value order="0">OFFICIAL</value>
    </field>
    <field name="Objective-Caveats">
      <value order="0"/>
    </field>
  </systemFields>
  <catalogues>
    <catalogue name="Document Type Catalogue" type="type" ori="id:cA4">
      <field name="Objective-Meridio ID">
        <value order="0"/>
      </field>
      <field name="Objective-Author">
        <value order="0"/>
      </field>
      <field name="Objective-Document Date">
        <value order="0"/>
      </field>
      <field name="Objective-Connect Creator">
        <value order="0"/>
      </field>
    </catalogue>
  </catalogues>
</metadata>
</file>

<file path=customXml/itemProps1.xml><?xml version="1.0" encoding="utf-8"?>
<ds:datastoreItem xmlns:ds="http://schemas.openxmlformats.org/officeDocument/2006/customXml" ds:itemID="{C4881225-4786-4F9D-BF42-61EEB544E4EF}">
  <ds:schemaRefs>
    <ds:schemaRef ds:uri="http://schemas.microsoft.com/sharepoint/v3/contenttype/forms"/>
  </ds:schemaRefs>
</ds:datastoreItem>
</file>

<file path=customXml/itemProps2.xml><?xml version="1.0" encoding="utf-8"?>
<ds:datastoreItem xmlns:ds="http://schemas.openxmlformats.org/officeDocument/2006/customXml" ds:itemID="{25D94709-8476-4A45-96AB-691F3FF697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ae4a34-faa9-42c2-9896-94943df8a709"/>
    <ds:schemaRef ds:uri="f135cd36-6217-4a09-827d-7ca58373cf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DA0B43-6177-46A0-81B1-F4C7A22CFA86}">
  <ds:schemaRefs>
    <ds:schemaRef ds:uri="f135cd36-6217-4a09-827d-7ca58373cf53"/>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66ae4a34-faa9-42c2-9896-94943df8a709"/>
    <ds:schemaRef ds:uri="http://www.w3.org/XML/1998/namespace"/>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BBD2BD85151E45F38DBBD52365A3AE84"/>
  </ds:schemaRefs>
</ds:datastoreItem>
</file>

<file path=docProps/app.xml><?xml version="1.0" encoding="utf-8"?>
<Properties xmlns="http://schemas.openxmlformats.org/officeDocument/2006/extended-properties" xmlns:vt="http://schemas.openxmlformats.org/officeDocument/2006/docPropsVTypes">
  <Template/>
  <TotalTime>581</TotalTime>
  <Words>834</Words>
  <Application>Microsoft Office PowerPoint</Application>
  <PresentationFormat>Widescreen</PresentationFormat>
  <Paragraphs>99</Paragraphs>
  <Slides>12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Agenda</vt:lpstr>
      <vt:lpstr>Welcome and Introductions</vt:lpstr>
      <vt:lpstr>Introduction to Tenant Participation</vt:lpstr>
      <vt:lpstr>What is Tenant Participation?</vt:lpstr>
      <vt:lpstr>Focus of TP</vt:lpstr>
      <vt:lpstr>Our “new” TP</vt:lpstr>
      <vt:lpstr>Performance Report</vt:lpstr>
      <vt:lpstr>Interested tenants</vt:lpstr>
      <vt:lpstr>Other ways to get involved</vt:lpstr>
      <vt:lpstr>What TP means to our Tenants </vt:lpstr>
      <vt:lpstr>Questions /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Ryan</dc:creator>
  <cp:lastModifiedBy>Howie, Caitlin</cp:lastModifiedBy>
  <cp:revision>154</cp:revision>
  <dcterms:created xsi:type="dcterms:W3CDTF">2023-02-06T09:52:21Z</dcterms:created>
  <dcterms:modified xsi:type="dcterms:W3CDTF">2026-04-21T15:10:19Z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0x0101008C12F86C7F411B47B8B981986A6BBE26</vt:lpwstr>
  </property>
  <property fmtid="{D5CDD505-2E9C-101B-9397-08002B2CF9AE}" pid="3" name="Objective-Comment">
    <vt:lpwstr/>
  </property>
  <property fmtid="{D5CDD505-2E9C-101B-9397-08002B2CF9AE}" pid="4" name="Customer-Id">
    <vt:lpwstr>BBD2BD85151E45F38DBBD52365A3AE84</vt:lpwstr>
  </property>
  <property fmtid="{D5CDD505-2E9C-101B-9397-08002B2CF9AE}" pid="5" name="Objective-Id">
    <vt:lpwstr>A22422333</vt:lpwstr>
  </property>
  <property fmtid="{D5CDD505-2E9C-101B-9397-08002B2CF9AE}" pid="6" name="Objective-Title">
    <vt:lpwstr>Updated - Presentation about TP for Tenants (A21606444)</vt:lpwstr>
  </property>
  <property fmtid="{D5CDD505-2E9C-101B-9397-08002B2CF9AE}" pid="7" name="Objective-Description">
    <vt:lpwstr/>
  </property>
  <property fmtid="{D5CDD505-2E9C-101B-9397-08002B2CF9AE}" pid="8" name="Objective-CreationStamp">
    <vt:filetime>2026-04-15T15:08:18Z</vt:filetime>
  </property>
  <property fmtid="{D5CDD505-2E9C-101B-9397-08002B2CF9AE}" pid="9" name="Objective-IsApproved">
    <vt:bool>false</vt:bool>
  </property>
  <property fmtid="{D5CDD505-2E9C-101B-9397-08002B2CF9AE}" pid="10" name="Objective-IsPublished">
    <vt:bool>true</vt:bool>
  </property>
  <property fmtid="{D5CDD505-2E9C-101B-9397-08002B2CF9AE}" pid="11" name="Objective-DatePublished">
    <vt:filetime>2026-04-15T15:15:47Z</vt:filetime>
  </property>
  <property fmtid="{D5CDD505-2E9C-101B-9397-08002B2CF9AE}" pid="12" name="Objective-ModificationStamp">
    <vt:filetime>2026-04-15T15:15:47Z</vt:filetime>
  </property>
  <property fmtid="{D5CDD505-2E9C-101B-9397-08002B2CF9AE}" pid="13" name="Objective-Owner">
    <vt:lpwstr>Howie, Caitlin</vt:lpwstr>
  </property>
  <property fmtid="{D5CDD505-2E9C-101B-9397-08002B2CF9AE}" pid="14" name="Objective-Path">
    <vt:lpwstr>Objective Global Folder:WLC File Plan:Housing Customer and Building Services:Management Services:Quality Assurance - P&amp;C:Tenant Participation:003. Projects &amp; Consultations:Reshape TP</vt:lpwstr>
  </property>
  <property fmtid="{D5CDD505-2E9C-101B-9397-08002B2CF9AE}" pid="15" name="Objective-Parent">
    <vt:lpwstr>Reshape TP</vt:lpwstr>
  </property>
  <property fmtid="{D5CDD505-2E9C-101B-9397-08002B2CF9AE}" pid="16" name="Objective-State">
    <vt:lpwstr>Published</vt:lpwstr>
  </property>
  <property fmtid="{D5CDD505-2E9C-101B-9397-08002B2CF9AE}" pid="17" name="Objective-VersionId">
    <vt:lpwstr>vA29136233</vt:lpwstr>
  </property>
  <property fmtid="{D5CDD505-2E9C-101B-9397-08002B2CF9AE}" pid="18" name="Objective-Version">
    <vt:lpwstr>1.0</vt:lpwstr>
  </property>
  <property fmtid="{D5CDD505-2E9C-101B-9397-08002B2CF9AE}" pid="19" name="Objective-VersionNumber">
    <vt:r8>2</vt:r8>
  </property>
  <property fmtid="{D5CDD505-2E9C-101B-9397-08002B2CF9AE}" pid="20" name="Objective-VersionComment">
    <vt:lpwstr/>
  </property>
  <property fmtid="{D5CDD505-2E9C-101B-9397-08002B2CF9AE}" pid="21" name="Objective-FileNumber">
    <vt:lpwstr>qA1158075</vt:lpwstr>
  </property>
  <property fmtid="{D5CDD505-2E9C-101B-9397-08002B2CF9AE}" pid="22" name="Objective-Classification">
    <vt:lpwstr>OFFICIAL</vt:lpwstr>
  </property>
  <property fmtid="{D5CDD505-2E9C-101B-9397-08002B2CF9AE}" pid="23" name="Objective-Caveats">
    <vt:lpwstr/>
  </property>
  <property fmtid="{D5CDD505-2E9C-101B-9397-08002B2CF9AE}" pid="24" name="Objective-Meridio ID">
    <vt:lpwstr/>
  </property>
  <property fmtid="{D5CDD505-2E9C-101B-9397-08002B2CF9AE}" pid="25" name="Objective-Author">
    <vt:lpwstr/>
  </property>
  <property fmtid="{D5CDD505-2E9C-101B-9397-08002B2CF9AE}" pid="26" name="Objective-Document Date">
    <vt:lpwstr/>
  </property>
  <property fmtid="{D5CDD505-2E9C-101B-9397-08002B2CF9AE}" pid="27" name="Objective-Connect Creator">
    <vt:lpwstr/>
  </property>
</Properties>
</file>